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2" r:id="rId4"/>
  </p:sldMasterIdLst>
  <p:notesMasterIdLst>
    <p:notesMasterId r:id="rId18"/>
  </p:notesMasterIdLst>
  <p:handoutMasterIdLst>
    <p:handoutMasterId r:id="rId19"/>
  </p:handoutMasterIdLst>
  <p:sldIdLst>
    <p:sldId id="357" r:id="rId5"/>
    <p:sldId id="362" r:id="rId6"/>
    <p:sldId id="315" r:id="rId7"/>
    <p:sldId id="317" r:id="rId8"/>
    <p:sldId id="318" r:id="rId9"/>
    <p:sldId id="329" r:id="rId10"/>
    <p:sldId id="331" r:id="rId11"/>
    <p:sldId id="328" r:id="rId12"/>
    <p:sldId id="351" r:id="rId13"/>
    <p:sldId id="358" r:id="rId14"/>
    <p:sldId id="361" r:id="rId15"/>
    <p:sldId id="355" r:id="rId16"/>
    <p:sldId id="356" r:id="rId17"/>
  </p:sldIdLst>
  <p:sldSz cx="9906000" cy="6858000" type="A4"/>
  <p:notesSz cx="6888163" cy="10020300"/>
  <p:defaultTex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9">
          <p15:clr>
            <a:srgbClr val="A4A3A4"/>
          </p15:clr>
        </p15:guide>
        <p15:guide id="2" pos="3122">
          <p15:clr>
            <a:srgbClr val="A4A3A4"/>
          </p15:clr>
        </p15:guide>
        <p15:guide id="3" pos="3116">
          <p15:clr>
            <a:srgbClr val="A4A3A4"/>
          </p15:clr>
        </p15:guide>
      </p15:sldGuideLst>
    </p:ext>
    <p:ext uri="{2D200454-40CA-4A62-9FC3-DE9A4176ACB9}">
      <p15:notesGuideLst xmlns:p15="http://schemas.microsoft.com/office/powerpoint/2012/main">
        <p15:guide id="1" orient="horz" pos="3180" userDrawn="1">
          <p15:clr>
            <a:srgbClr val="A4A3A4"/>
          </p15:clr>
        </p15:guide>
        <p15:guide id="2" pos="2193" userDrawn="1">
          <p15:clr>
            <a:srgbClr val="A4A3A4"/>
          </p15:clr>
        </p15:guide>
        <p15:guide id="3" orient="horz" pos="3157" userDrawn="1">
          <p15:clr>
            <a:srgbClr val="A4A3A4"/>
          </p15:clr>
        </p15:guide>
        <p15:guide id="4" pos="217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FF"/>
    <a:srgbClr val="F9EEED"/>
    <a:srgbClr val="FAE56A"/>
    <a:srgbClr val="6785C1"/>
    <a:srgbClr val="C2CEE6"/>
    <a:srgbClr val="E1E7F3"/>
    <a:srgbClr val="A4B6DA"/>
    <a:srgbClr val="0080B1"/>
    <a:srgbClr val="E6B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41" autoAdjust="0"/>
    <p:restoredTop sz="97939" autoAdjust="0"/>
  </p:normalViewPr>
  <p:slideViewPr>
    <p:cSldViewPr snapToGrid="0" showGuides="1">
      <p:cViewPr varScale="1">
        <p:scale>
          <a:sx n="64" d="100"/>
          <a:sy n="64" d="100"/>
        </p:scale>
        <p:origin x="1052" y="44"/>
      </p:cViewPr>
      <p:guideLst>
        <p:guide orient="horz" pos="2199"/>
        <p:guide pos="3122"/>
        <p:guide pos="31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3" d="100"/>
          <a:sy n="83" d="100"/>
        </p:scale>
        <p:origin x="-2328" y="-90"/>
      </p:cViewPr>
      <p:guideLst>
        <p:guide orient="horz" pos="3180"/>
        <p:guide pos="2193"/>
        <p:guide orient="horz" pos="3157"/>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explosion val="10"/>
          <c:dLbls>
            <c:dLbl>
              <c:idx val="0"/>
              <c:layout>
                <c:manualLayout>
                  <c:x val="-0.22928506445700197"/>
                  <c:y val="-7.5938552188552194E-2"/>
                </c:manualLayout>
              </c:layout>
              <c:tx>
                <c:rich>
                  <a:bodyPr/>
                  <a:lstStyle/>
                  <a:p>
                    <a:r>
                      <a:rPr lang="ja-JP" altLang="en-US" dirty="0"/>
                      <a:t>①関心がある方</a:t>
                    </a:r>
                    <a:r>
                      <a:rPr lang="en-US" altLang="ja-JP" dirty="0"/>
                      <a:t>,</a:t>
                    </a:r>
                    <a:br>
                      <a:rPr lang="en-US" altLang="ja-JP" dirty="0"/>
                    </a:br>
                    <a:r>
                      <a:rPr lang="en-US" altLang="ja-JP" dirty="0"/>
                      <a:t> 14</a:t>
                    </a:r>
                    <a:r>
                      <a:rPr lang="ja-JP" altLang="en-US" dirty="0"/>
                      <a:t>件</a:t>
                    </a:r>
                    <a:r>
                      <a:rPr lang="en-US" altLang="ja-JP" dirty="0"/>
                      <a:t>, 58.3%</a:t>
                    </a:r>
                  </a:p>
                </c:rich>
              </c:tx>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8D9-4CED-8E39-9D5CA4CA1905}"/>
                </c:ext>
              </c:extLst>
            </c:dLbl>
            <c:dLbl>
              <c:idx val="1"/>
              <c:layout>
                <c:manualLayout>
                  <c:x val="0.21292529341204544"/>
                  <c:y val="0.10553734061930783"/>
                </c:manualLayout>
              </c:layout>
              <c:tx>
                <c:rich>
                  <a:bodyPr/>
                  <a:lstStyle/>
                  <a:p>
                    <a:r>
                      <a:rPr lang="ja-JP" altLang="en-US" dirty="0"/>
                      <a:t>②関心が無い方</a:t>
                    </a:r>
                    <a:r>
                      <a:rPr lang="en-US" altLang="ja-JP" dirty="0"/>
                      <a:t>, </a:t>
                    </a:r>
                    <a:br>
                      <a:rPr lang="ja-JP" altLang="en-US" dirty="0"/>
                    </a:br>
                    <a:r>
                      <a:rPr lang="en-US" altLang="ja-JP" dirty="0"/>
                      <a:t>10</a:t>
                    </a:r>
                    <a:r>
                      <a:rPr lang="ja-JP" altLang="en-US" dirty="0"/>
                      <a:t>件</a:t>
                    </a:r>
                    <a:r>
                      <a:rPr lang="en-US" altLang="ja-JP" dirty="0"/>
                      <a:t>, 41.7%</a:t>
                    </a:r>
                  </a:p>
                </c:rich>
              </c:tx>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8D9-4CED-8E39-9D5CA4CA1905}"/>
                </c:ext>
              </c:extLst>
            </c:dLbl>
            <c:numFmt formatCode="0.0%" sourceLinked="0"/>
            <c:spPr>
              <a:noFill/>
              <a:ln>
                <a:noFill/>
              </a:ln>
              <a:effectLst/>
            </c:spPr>
            <c:txPr>
              <a:bodyPr/>
              <a:lstStyle/>
              <a:p>
                <a:pPr>
                  <a:defRPr b="1"/>
                </a:pPr>
                <a:endParaRPr lang="ja-JP"/>
              </a:p>
            </c:txPr>
            <c:showLegendKey val="0"/>
            <c:showVal val="1"/>
            <c:showCatName val="1"/>
            <c:showSerName val="0"/>
            <c:showPercent val="1"/>
            <c:showBubbleSize val="0"/>
            <c:showLeaderLines val="1"/>
            <c:extLst>
              <c:ext xmlns:c15="http://schemas.microsoft.com/office/drawing/2012/chart" uri="{CE6537A1-D6FC-4f65-9D91-7224C49458BB}"/>
            </c:extLst>
          </c:dLbls>
          <c:cat>
            <c:strRef>
              <c:f>グラフ!$C$56:$C$57</c:f>
              <c:strCache>
                <c:ptCount val="2"/>
                <c:pt idx="0">
                  <c:v>①関心がある方</c:v>
                </c:pt>
                <c:pt idx="1">
                  <c:v>②関心が無い方</c:v>
                </c:pt>
              </c:strCache>
            </c:strRef>
          </c:cat>
          <c:val>
            <c:numRef>
              <c:f>グラフ!$D$56:$D$57</c:f>
              <c:numCache>
                <c:formatCode>0"件"</c:formatCode>
                <c:ptCount val="2"/>
                <c:pt idx="0">
                  <c:v>14</c:v>
                </c:pt>
                <c:pt idx="1">
                  <c:v>10</c:v>
                </c:pt>
              </c:numCache>
            </c:numRef>
          </c:val>
          <c:extLst>
            <c:ext xmlns:c16="http://schemas.microsoft.com/office/drawing/2014/chart" uri="{C3380CC4-5D6E-409C-BE32-E72D297353CC}">
              <c16:uniqueId val="{00000002-D8D9-4CED-8E39-9D5CA4CA1905}"/>
            </c:ext>
          </c:extLst>
        </c:ser>
        <c:dLbls>
          <c:showLegendKey val="0"/>
          <c:showVal val="0"/>
          <c:showCatName val="0"/>
          <c:showSerName val="0"/>
          <c:showPercent val="0"/>
          <c:showBubbleSize val="0"/>
          <c:showLeaderLines val="1"/>
        </c:dLbls>
        <c:firstSliceAng val="0"/>
      </c:pieChart>
    </c:plotArea>
    <c:plotVisOnly val="1"/>
    <c:dispBlanksAs val="gap"/>
    <c:showDLblsOverMax val="0"/>
  </c:chart>
  <c:spPr>
    <a:noFill/>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invertIfNegative val="0"/>
          <c:dLbls>
            <c:numFmt formatCode="0&quot;件&quot;" sourceLinked="0"/>
            <c:spPr>
              <a:noFill/>
              <a:ln>
                <a:noFill/>
              </a:ln>
              <a:effectLst/>
            </c:spPr>
            <c:txPr>
              <a:bodyPr/>
              <a:lstStyle/>
              <a:p>
                <a:pPr>
                  <a:defRPr b="0"/>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グラフ!$C$21:$C$25</c:f>
              <c:strCache>
                <c:ptCount val="5"/>
                <c:pt idx="0">
                  <c:v>　業界全体として取り組むべきテーマだ</c:v>
                </c:pt>
                <c:pt idx="1">
                  <c:v>　相手先からＥＤＩ交換を要請されている</c:v>
                </c:pt>
                <c:pt idx="2">
                  <c:v>　消し込みに課題を抱えているから</c:v>
                </c:pt>
                <c:pt idx="3">
                  <c:v>　自社の方針であり、現在検討している</c:v>
                </c:pt>
                <c:pt idx="4">
                  <c:v>　その他</c:v>
                </c:pt>
              </c:strCache>
            </c:strRef>
          </c:cat>
          <c:val>
            <c:numRef>
              <c:f>グラフ!$D$21:$D$25</c:f>
              <c:numCache>
                <c:formatCode>General</c:formatCode>
                <c:ptCount val="5"/>
                <c:pt idx="0">
                  <c:v>10</c:v>
                </c:pt>
                <c:pt idx="1">
                  <c:v>1</c:v>
                </c:pt>
                <c:pt idx="2">
                  <c:v>1</c:v>
                </c:pt>
                <c:pt idx="3">
                  <c:v>1</c:v>
                </c:pt>
                <c:pt idx="4">
                  <c:v>5</c:v>
                </c:pt>
              </c:numCache>
            </c:numRef>
          </c:val>
          <c:extLst>
            <c:ext xmlns:c16="http://schemas.microsoft.com/office/drawing/2014/chart" uri="{C3380CC4-5D6E-409C-BE32-E72D297353CC}">
              <c16:uniqueId val="{00000000-F884-4863-9226-18E0C727FF30}"/>
            </c:ext>
          </c:extLst>
        </c:ser>
        <c:dLbls>
          <c:dLblPos val="outEnd"/>
          <c:showLegendKey val="0"/>
          <c:showVal val="1"/>
          <c:showCatName val="0"/>
          <c:showSerName val="0"/>
          <c:showPercent val="0"/>
          <c:showBubbleSize val="0"/>
        </c:dLbls>
        <c:gapWidth val="150"/>
        <c:axId val="313359208"/>
        <c:axId val="359382240"/>
      </c:barChart>
      <c:catAx>
        <c:axId val="313359208"/>
        <c:scaling>
          <c:orientation val="maxMin"/>
        </c:scaling>
        <c:delete val="0"/>
        <c:axPos val="l"/>
        <c:numFmt formatCode="General" sourceLinked="0"/>
        <c:majorTickMark val="out"/>
        <c:minorTickMark val="none"/>
        <c:tickLblPos val="nextTo"/>
        <c:txPr>
          <a:bodyPr/>
          <a:lstStyle/>
          <a:p>
            <a:pPr>
              <a:defRPr sz="900" b="0"/>
            </a:pPr>
            <a:endParaRPr lang="ja-JP"/>
          </a:p>
        </c:txPr>
        <c:crossAx val="359382240"/>
        <c:crosses val="autoZero"/>
        <c:auto val="1"/>
        <c:lblAlgn val="ctr"/>
        <c:lblOffset val="100"/>
        <c:noMultiLvlLbl val="0"/>
      </c:catAx>
      <c:valAx>
        <c:axId val="359382240"/>
        <c:scaling>
          <c:orientation val="minMax"/>
        </c:scaling>
        <c:delete val="0"/>
        <c:axPos val="t"/>
        <c:majorGridlines/>
        <c:numFmt formatCode="General" sourceLinked="1"/>
        <c:majorTickMark val="out"/>
        <c:minorTickMark val="cross"/>
        <c:tickLblPos val="nextTo"/>
        <c:crossAx val="313359208"/>
        <c:crosses val="autoZero"/>
        <c:crossBetween val="between"/>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explosion val="10"/>
          <c:dLbls>
            <c:dLbl>
              <c:idx val="1"/>
              <c:layout>
                <c:manualLayout>
                  <c:x val="0.17034393810054779"/>
                  <c:y val="0.18219854280510017"/>
                </c:manualLayout>
              </c:layout>
              <c:tx>
                <c:rich>
                  <a:bodyPr/>
                  <a:lstStyle/>
                  <a:p>
                    <a:r>
                      <a:rPr lang="ja-JP" altLang="en-US" dirty="0"/>
                      <a:t>②関心が無い方</a:t>
                    </a:r>
                    <a:r>
                      <a:rPr lang="en-US" altLang="ja-JP" dirty="0"/>
                      <a:t>, </a:t>
                    </a:r>
                    <a:br>
                      <a:rPr lang="ja-JP" altLang="en-US" dirty="0"/>
                    </a:br>
                    <a:r>
                      <a:rPr lang="en-US" altLang="ja-JP" dirty="0"/>
                      <a:t>7</a:t>
                    </a:r>
                    <a:r>
                      <a:rPr lang="ja-JP" altLang="en-US" dirty="0"/>
                      <a:t>件</a:t>
                    </a:r>
                    <a:r>
                      <a:rPr lang="en-US" altLang="ja-JP" dirty="0"/>
                      <a:t>, 30.4%</a:t>
                    </a:r>
                  </a:p>
                </c:rich>
              </c:tx>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9109-4523-8107-ADA939592D18}"/>
                </c:ext>
              </c:extLst>
            </c:dLbl>
            <c:numFmt formatCode="0.0%" sourceLinked="0"/>
            <c:spPr>
              <a:noFill/>
              <a:ln>
                <a:noFill/>
              </a:ln>
              <a:effectLst/>
            </c:spPr>
            <c:txPr>
              <a:bodyPr/>
              <a:lstStyle/>
              <a:p>
                <a:pPr>
                  <a:defRPr b="1"/>
                </a:pPr>
                <a:endParaRPr lang="ja-JP"/>
              </a:p>
            </c:txPr>
            <c:showLegendKey val="0"/>
            <c:showVal val="1"/>
            <c:showCatName val="1"/>
            <c:showSerName val="0"/>
            <c:showPercent val="1"/>
            <c:showBubbleSize val="0"/>
            <c:showLeaderLines val="1"/>
            <c:extLst>
              <c:ext xmlns:c15="http://schemas.microsoft.com/office/drawing/2012/chart" uri="{CE6537A1-D6FC-4f65-9D91-7224C49458BB}"/>
            </c:extLst>
          </c:dLbls>
          <c:cat>
            <c:strRef>
              <c:f>グラフ!$C$3:$C$4</c:f>
              <c:strCache>
                <c:ptCount val="2"/>
                <c:pt idx="0">
                  <c:v>①関心がある方</c:v>
                </c:pt>
                <c:pt idx="1">
                  <c:v>②関心が無い方</c:v>
                </c:pt>
              </c:strCache>
            </c:strRef>
          </c:cat>
          <c:val>
            <c:numRef>
              <c:f>グラフ!$D$3:$D$4</c:f>
              <c:numCache>
                <c:formatCode>0"件"</c:formatCode>
                <c:ptCount val="2"/>
                <c:pt idx="0">
                  <c:v>16</c:v>
                </c:pt>
                <c:pt idx="1">
                  <c:v>7</c:v>
                </c:pt>
              </c:numCache>
            </c:numRef>
          </c:val>
          <c:extLst>
            <c:ext xmlns:c16="http://schemas.microsoft.com/office/drawing/2014/chart" uri="{C3380CC4-5D6E-409C-BE32-E72D297353CC}">
              <c16:uniqueId val="{00000001-9109-4523-8107-ADA939592D18}"/>
            </c:ext>
          </c:extLst>
        </c:ser>
        <c:dLbls>
          <c:showLegendKey val="0"/>
          <c:showVal val="0"/>
          <c:showCatName val="0"/>
          <c:showSerName val="0"/>
          <c:showPercent val="0"/>
          <c:showBubbleSize val="0"/>
          <c:showLeaderLines val="1"/>
        </c:dLbls>
        <c:firstSliceAng val="0"/>
      </c:pieChart>
    </c:plotArea>
    <c:plotVisOnly val="1"/>
    <c:dispBlanksAs val="gap"/>
    <c:showDLblsOverMax val="0"/>
  </c:chart>
  <c:spPr>
    <a:noFill/>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55155500053503825"/>
          <c:y val="0.14023584213307849"/>
          <c:w val="0.39382739496862323"/>
          <c:h val="0.79818761319703924"/>
        </c:manualLayout>
      </c:layout>
      <c:barChart>
        <c:barDir val="bar"/>
        <c:grouping val="clustered"/>
        <c:varyColors val="0"/>
        <c:ser>
          <c:idx val="0"/>
          <c:order val="0"/>
          <c:invertIfNegative val="0"/>
          <c:dLbls>
            <c:numFmt formatCode="0&quot;件&quot;"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グラフ!$C$74:$C$78</c:f>
              <c:strCache>
                <c:ptCount val="5"/>
                <c:pt idx="0">
                  <c:v>銀行／企業間のコミュニケーションツールに使える</c:v>
                </c:pt>
                <c:pt idx="1">
                  <c:v>取引状況の実態が見えるので良い</c:v>
                </c:pt>
                <c:pt idx="2">
                  <c:v>ビジネスマッチングやリスク管理等にも使えるかも知れない</c:v>
                </c:pt>
                <c:pt idx="3">
                  <c:v>融資にも活用できるのであれば助かる</c:v>
                </c:pt>
                <c:pt idx="4">
                  <c:v>その他</c:v>
                </c:pt>
              </c:strCache>
            </c:strRef>
          </c:cat>
          <c:val>
            <c:numRef>
              <c:f>グラフ!$D$74:$D$78</c:f>
              <c:numCache>
                <c:formatCode>General</c:formatCode>
                <c:ptCount val="5"/>
                <c:pt idx="0">
                  <c:v>6</c:v>
                </c:pt>
                <c:pt idx="1">
                  <c:v>5</c:v>
                </c:pt>
                <c:pt idx="2">
                  <c:v>4</c:v>
                </c:pt>
                <c:pt idx="3">
                  <c:v>0</c:v>
                </c:pt>
                <c:pt idx="4">
                  <c:v>3</c:v>
                </c:pt>
              </c:numCache>
            </c:numRef>
          </c:val>
          <c:extLst>
            <c:ext xmlns:c16="http://schemas.microsoft.com/office/drawing/2014/chart" uri="{C3380CC4-5D6E-409C-BE32-E72D297353CC}">
              <c16:uniqueId val="{00000000-2373-4814-9828-63B30D61584E}"/>
            </c:ext>
          </c:extLst>
        </c:ser>
        <c:dLbls>
          <c:dLblPos val="outEnd"/>
          <c:showLegendKey val="0"/>
          <c:showVal val="1"/>
          <c:showCatName val="0"/>
          <c:showSerName val="0"/>
          <c:showPercent val="0"/>
          <c:showBubbleSize val="0"/>
        </c:dLbls>
        <c:gapWidth val="150"/>
        <c:axId val="359377928"/>
        <c:axId val="359375184"/>
      </c:barChart>
      <c:catAx>
        <c:axId val="359377928"/>
        <c:scaling>
          <c:orientation val="maxMin"/>
        </c:scaling>
        <c:delete val="0"/>
        <c:axPos val="l"/>
        <c:numFmt formatCode="General" sourceLinked="0"/>
        <c:majorTickMark val="out"/>
        <c:minorTickMark val="none"/>
        <c:tickLblPos val="nextTo"/>
        <c:txPr>
          <a:bodyPr/>
          <a:lstStyle/>
          <a:p>
            <a:pPr>
              <a:defRPr sz="900"/>
            </a:pPr>
            <a:endParaRPr lang="ja-JP"/>
          </a:p>
        </c:txPr>
        <c:crossAx val="359375184"/>
        <c:crosses val="autoZero"/>
        <c:auto val="1"/>
        <c:lblAlgn val="ctr"/>
        <c:lblOffset val="100"/>
        <c:noMultiLvlLbl val="0"/>
      </c:catAx>
      <c:valAx>
        <c:axId val="359375184"/>
        <c:scaling>
          <c:orientation val="minMax"/>
        </c:scaling>
        <c:delete val="0"/>
        <c:axPos val="t"/>
        <c:majorGridlines/>
        <c:numFmt formatCode="General" sourceLinked="1"/>
        <c:majorTickMark val="out"/>
        <c:minorTickMark val="cross"/>
        <c:tickLblPos val="nextTo"/>
        <c:crossAx val="359377928"/>
        <c:crosses val="autoZero"/>
        <c:crossBetween val="between"/>
        <c:minorUnit val="1"/>
      </c:valAx>
    </c:plotArea>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dLbls>
            <c:dLbl>
              <c:idx val="0"/>
              <c:layout>
                <c:manualLayout>
                  <c:x val="-0.1706015889737412"/>
                  <c:y val="1.4458105646630237E-3"/>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35E8-4614-B5FC-6E853E32FB36}"/>
                </c:ext>
              </c:extLst>
            </c:dLbl>
            <c:numFmt formatCode="0.0%" sourceLinked="0"/>
            <c:spPr>
              <a:noFill/>
              <a:ln>
                <a:noFill/>
              </a:ln>
              <a:effectLst/>
            </c:spPr>
            <c:txPr>
              <a:bodyPr/>
              <a:lstStyle/>
              <a:p>
                <a:pPr>
                  <a:defRPr b="1"/>
                </a:pPr>
                <a:endParaRPr lang="ja-JP"/>
              </a:p>
            </c:txPr>
            <c:showLegendKey val="0"/>
            <c:showVal val="1"/>
            <c:showCatName val="1"/>
            <c:showSerName val="0"/>
            <c:showPercent val="1"/>
            <c:showBubbleSize val="0"/>
            <c:showLeaderLines val="1"/>
            <c:extLst>
              <c:ext xmlns:c15="http://schemas.microsoft.com/office/drawing/2012/chart" uri="{CE6537A1-D6FC-4f65-9D91-7224C49458BB}"/>
            </c:extLst>
          </c:dLbls>
          <c:cat>
            <c:strRef>
              <c:f>グラフ!$C$109:$C$111</c:f>
              <c:strCache>
                <c:ptCount val="3"/>
                <c:pt idx="0">
                  <c:v>　検討してみたい</c:v>
                </c:pt>
                <c:pt idx="1">
                  <c:v>　興味あり</c:v>
                </c:pt>
                <c:pt idx="2">
                  <c:v>　興味なし</c:v>
                </c:pt>
              </c:strCache>
            </c:strRef>
          </c:cat>
          <c:val>
            <c:numRef>
              <c:f>グラフ!$D$109:$D$111</c:f>
              <c:numCache>
                <c:formatCode>0"件"</c:formatCode>
                <c:ptCount val="3"/>
                <c:pt idx="0">
                  <c:v>0</c:v>
                </c:pt>
                <c:pt idx="1">
                  <c:v>7</c:v>
                </c:pt>
                <c:pt idx="2">
                  <c:v>7</c:v>
                </c:pt>
              </c:numCache>
            </c:numRef>
          </c:val>
          <c:extLst>
            <c:ext xmlns:c16="http://schemas.microsoft.com/office/drawing/2014/chart" uri="{C3380CC4-5D6E-409C-BE32-E72D297353CC}">
              <c16:uniqueId val="{00000001-35E8-4614-B5FC-6E853E32FB36}"/>
            </c:ext>
          </c:extLst>
        </c:ser>
        <c:dLbls>
          <c:showLegendKey val="0"/>
          <c:showVal val="0"/>
          <c:showCatName val="0"/>
          <c:showSerName val="0"/>
          <c:showPercent val="0"/>
          <c:showBubbleSize val="0"/>
          <c:showLeaderLines val="1"/>
        </c:dLbls>
        <c:firstSliceAng val="0"/>
      </c:pieChart>
    </c:plotArea>
    <c:plotVisOnly val="1"/>
    <c:dispBlanksAs val="gap"/>
    <c:showDLblsOverMax val="0"/>
  </c:chart>
  <c:spPr>
    <a:noFill/>
    <a:ln>
      <a:noFill/>
    </a:ln>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4870" cy="501015"/>
          </a:xfrm>
          <a:prstGeom prst="rect">
            <a:avLst/>
          </a:prstGeom>
        </p:spPr>
        <p:txBody>
          <a:bodyPr vert="horz" lIns="94165" tIns="47085" rIns="94165" bIns="47085" rtlCol="0"/>
          <a:lstStyle>
            <a:lvl1pPr algn="l">
              <a:defRPr sz="1200"/>
            </a:lvl1pPr>
          </a:lstStyle>
          <a:p>
            <a:endParaRPr lang="en-US" dirty="0"/>
          </a:p>
        </p:txBody>
      </p:sp>
      <p:sp>
        <p:nvSpPr>
          <p:cNvPr id="3" name="Date Placeholder 2"/>
          <p:cNvSpPr>
            <a:spLocks noGrp="1"/>
          </p:cNvSpPr>
          <p:nvPr>
            <p:ph type="dt" sz="quarter" idx="1"/>
          </p:nvPr>
        </p:nvSpPr>
        <p:spPr>
          <a:xfrm>
            <a:off x="3901701" y="0"/>
            <a:ext cx="2984870" cy="501015"/>
          </a:xfrm>
          <a:prstGeom prst="rect">
            <a:avLst/>
          </a:prstGeom>
        </p:spPr>
        <p:txBody>
          <a:bodyPr vert="horz" lIns="94165" tIns="47085" rIns="94165" bIns="47085" rtlCol="0"/>
          <a:lstStyle>
            <a:lvl1pPr algn="r">
              <a:defRPr sz="1200"/>
            </a:lvl1pPr>
          </a:lstStyle>
          <a:p>
            <a:fld id="{88C95BA1-3EA1-41B3-A94A-DF9E04AD6A8B}" type="datetime1">
              <a:rPr lang="ja-JP" altLang="en-US" smtClean="0"/>
              <a:t>2016/7/22</a:t>
            </a:fld>
            <a:endParaRPr lang="en-US" dirty="0"/>
          </a:p>
        </p:txBody>
      </p:sp>
      <p:sp>
        <p:nvSpPr>
          <p:cNvPr id="4" name="Footer Placeholder 3"/>
          <p:cNvSpPr>
            <a:spLocks noGrp="1"/>
          </p:cNvSpPr>
          <p:nvPr>
            <p:ph type="ftr" sz="quarter" idx="2"/>
          </p:nvPr>
        </p:nvSpPr>
        <p:spPr>
          <a:xfrm>
            <a:off x="2" y="9517546"/>
            <a:ext cx="2984870" cy="501015"/>
          </a:xfrm>
          <a:prstGeom prst="rect">
            <a:avLst/>
          </a:prstGeom>
        </p:spPr>
        <p:txBody>
          <a:bodyPr vert="horz" lIns="94165" tIns="47085" rIns="94165" bIns="4708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01701" y="9517546"/>
            <a:ext cx="2984870" cy="501015"/>
          </a:xfrm>
          <a:prstGeom prst="rect">
            <a:avLst/>
          </a:prstGeom>
        </p:spPr>
        <p:txBody>
          <a:bodyPr vert="horz" lIns="94165" tIns="47085" rIns="94165" bIns="47085" rtlCol="0" anchor="b"/>
          <a:lstStyle>
            <a:lvl1pPr algn="r">
              <a:defRPr sz="1200"/>
            </a:lvl1pPr>
          </a:lstStyle>
          <a:p>
            <a:fld id="{B72825E8-8F73-8141-9884-9E441E953D64}" type="slidenum">
              <a:rPr lang="en-US" smtClean="0"/>
              <a:pPr/>
              <a:t>‹#›</a:t>
            </a:fld>
            <a:endParaRPr lang="en-US" dirty="0"/>
          </a:p>
        </p:txBody>
      </p:sp>
    </p:spTree>
    <p:extLst>
      <p:ext uri="{BB962C8B-B14F-4D97-AF65-F5344CB8AC3E}">
        <p14:creationId xmlns:p14="http://schemas.microsoft.com/office/powerpoint/2010/main" val="1539895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4870" cy="501015"/>
          </a:xfrm>
          <a:prstGeom prst="rect">
            <a:avLst/>
          </a:prstGeom>
        </p:spPr>
        <p:txBody>
          <a:bodyPr vert="horz" lIns="94165" tIns="47085" rIns="94165" bIns="47085" rtlCol="0"/>
          <a:lstStyle>
            <a:lvl1pPr algn="l">
              <a:defRPr sz="1200"/>
            </a:lvl1pPr>
          </a:lstStyle>
          <a:p>
            <a:endParaRPr lang="en-US" dirty="0"/>
          </a:p>
        </p:txBody>
      </p:sp>
      <p:sp>
        <p:nvSpPr>
          <p:cNvPr id="3" name="Date Placeholder 2"/>
          <p:cNvSpPr>
            <a:spLocks noGrp="1"/>
          </p:cNvSpPr>
          <p:nvPr>
            <p:ph type="dt" idx="1"/>
          </p:nvPr>
        </p:nvSpPr>
        <p:spPr>
          <a:xfrm>
            <a:off x="3901701" y="0"/>
            <a:ext cx="2984870" cy="501015"/>
          </a:xfrm>
          <a:prstGeom prst="rect">
            <a:avLst/>
          </a:prstGeom>
        </p:spPr>
        <p:txBody>
          <a:bodyPr vert="horz" lIns="94165" tIns="47085" rIns="94165" bIns="47085" rtlCol="0"/>
          <a:lstStyle>
            <a:lvl1pPr algn="r">
              <a:defRPr sz="1200"/>
            </a:lvl1pPr>
          </a:lstStyle>
          <a:p>
            <a:fld id="{9DC96466-BED9-41EE-9B5B-B6E2FF2C38BB}" type="datetime1">
              <a:rPr lang="ja-JP" altLang="en-US" smtClean="0"/>
              <a:t>2016/7/22</a:t>
            </a:fld>
            <a:endParaRPr lang="en-US" dirty="0"/>
          </a:p>
        </p:txBody>
      </p:sp>
      <p:sp>
        <p:nvSpPr>
          <p:cNvPr id="4" name="Slide Image Placeholder 3"/>
          <p:cNvSpPr>
            <a:spLocks noGrp="1" noRot="1" noChangeAspect="1"/>
          </p:cNvSpPr>
          <p:nvPr>
            <p:ph type="sldImg" idx="2"/>
          </p:nvPr>
        </p:nvSpPr>
        <p:spPr>
          <a:xfrm>
            <a:off x="728663" y="750888"/>
            <a:ext cx="5430837" cy="3759200"/>
          </a:xfrm>
          <a:prstGeom prst="rect">
            <a:avLst/>
          </a:prstGeom>
          <a:noFill/>
          <a:ln w="12700">
            <a:solidFill>
              <a:prstClr val="black"/>
            </a:solidFill>
          </a:ln>
        </p:spPr>
        <p:txBody>
          <a:bodyPr vert="horz" lIns="94165" tIns="47085" rIns="94165" bIns="47085" rtlCol="0" anchor="ctr"/>
          <a:lstStyle/>
          <a:p>
            <a:endParaRPr lang="en-US" dirty="0"/>
          </a:p>
        </p:txBody>
      </p:sp>
      <p:sp>
        <p:nvSpPr>
          <p:cNvPr id="5" name="Notes Placeholder 4"/>
          <p:cNvSpPr>
            <a:spLocks noGrp="1"/>
          </p:cNvSpPr>
          <p:nvPr>
            <p:ph type="body" sz="quarter" idx="3"/>
          </p:nvPr>
        </p:nvSpPr>
        <p:spPr>
          <a:xfrm>
            <a:off x="688817" y="4759646"/>
            <a:ext cx="5510530" cy="4509135"/>
          </a:xfrm>
          <a:prstGeom prst="rect">
            <a:avLst/>
          </a:prstGeom>
        </p:spPr>
        <p:txBody>
          <a:bodyPr vert="horz" lIns="94165" tIns="47085" rIns="94165" bIns="4708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9517546"/>
            <a:ext cx="2984870" cy="501015"/>
          </a:xfrm>
          <a:prstGeom prst="rect">
            <a:avLst/>
          </a:prstGeom>
        </p:spPr>
        <p:txBody>
          <a:bodyPr vert="horz" lIns="94165" tIns="47085" rIns="94165" bIns="4708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01701" y="9517546"/>
            <a:ext cx="2984870" cy="501015"/>
          </a:xfrm>
          <a:prstGeom prst="rect">
            <a:avLst/>
          </a:prstGeom>
        </p:spPr>
        <p:txBody>
          <a:bodyPr vert="horz" lIns="94165" tIns="47085" rIns="94165" bIns="47085" rtlCol="0" anchor="b"/>
          <a:lstStyle>
            <a:lvl1pPr algn="r">
              <a:defRPr sz="1200"/>
            </a:lvl1pPr>
          </a:lstStyle>
          <a:p>
            <a:fld id="{ED2226E8-6E60-C943-AEE2-C58FEC61AEE7}" type="slidenum">
              <a:rPr lang="en-US" smtClean="0"/>
              <a:pPr/>
              <a:t>‹#›</a:t>
            </a:fld>
            <a:endParaRPr lang="en-US" dirty="0"/>
          </a:p>
        </p:txBody>
      </p:sp>
    </p:spTree>
    <p:extLst>
      <p:ext uri="{BB962C8B-B14F-4D97-AF65-F5344CB8AC3E}">
        <p14:creationId xmlns:p14="http://schemas.microsoft.com/office/powerpoint/2010/main" val="3738181558"/>
      </p:ext>
    </p:extLst>
  </p:cSld>
  <p:clrMap bg1="lt1" tx1="dk1" bg2="lt2" tx2="dk2" accent1="accent1" accent2="accent2" accent3="accent3" accent4="accent4" accent5="accent5" accent6="accent6" hlink="hlink" folHlink="folHlink"/>
  <p:hf hdr="0"/>
  <p:notesStyle>
    <a:lvl1pPr marL="0" algn="l" defTabSz="457133" rtl="0" eaLnBrk="1" latinLnBrk="0" hangingPunct="1">
      <a:defRPr sz="1200" kern="1200">
        <a:solidFill>
          <a:schemeClr val="tx1"/>
        </a:solidFill>
        <a:latin typeface="+mn-lt"/>
        <a:ea typeface="+mn-ea"/>
        <a:cs typeface="+mn-cs"/>
      </a:defRPr>
    </a:lvl1pPr>
    <a:lvl2pPr marL="457133" algn="l" defTabSz="457133" rtl="0" eaLnBrk="1" latinLnBrk="0" hangingPunct="1">
      <a:defRPr sz="1200" kern="1200">
        <a:solidFill>
          <a:schemeClr val="tx1"/>
        </a:solidFill>
        <a:latin typeface="+mn-lt"/>
        <a:ea typeface="+mn-ea"/>
        <a:cs typeface="+mn-cs"/>
      </a:defRPr>
    </a:lvl2pPr>
    <a:lvl3pPr marL="914268" algn="l" defTabSz="457133" rtl="0" eaLnBrk="1" latinLnBrk="0" hangingPunct="1">
      <a:defRPr sz="1200" kern="1200">
        <a:solidFill>
          <a:schemeClr val="tx1"/>
        </a:solidFill>
        <a:latin typeface="+mn-lt"/>
        <a:ea typeface="+mn-ea"/>
        <a:cs typeface="+mn-cs"/>
      </a:defRPr>
    </a:lvl3pPr>
    <a:lvl4pPr marL="1371401" algn="l" defTabSz="457133" rtl="0" eaLnBrk="1" latinLnBrk="0" hangingPunct="1">
      <a:defRPr sz="1200" kern="1200">
        <a:solidFill>
          <a:schemeClr val="tx1"/>
        </a:solidFill>
        <a:latin typeface="+mn-lt"/>
        <a:ea typeface="+mn-ea"/>
        <a:cs typeface="+mn-cs"/>
      </a:defRPr>
    </a:lvl4pPr>
    <a:lvl5pPr marL="1828535" algn="l" defTabSz="457133" rtl="0" eaLnBrk="1" latinLnBrk="0" hangingPunct="1">
      <a:defRPr sz="1200" kern="1200">
        <a:solidFill>
          <a:schemeClr val="tx1"/>
        </a:solidFill>
        <a:latin typeface="+mn-lt"/>
        <a:ea typeface="+mn-ea"/>
        <a:cs typeface="+mn-cs"/>
      </a:defRPr>
    </a:lvl5pPr>
    <a:lvl6pPr marL="2285669" algn="l" defTabSz="457133" rtl="0" eaLnBrk="1" latinLnBrk="0" hangingPunct="1">
      <a:defRPr sz="1200" kern="1200">
        <a:solidFill>
          <a:schemeClr val="tx1"/>
        </a:solidFill>
        <a:latin typeface="+mn-lt"/>
        <a:ea typeface="+mn-ea"/>
        <a:cs typeface="+mn-cs"/>
      </a:defRPr>
    </a:lvl6pPr>
    <a:lvl7pPr marL="2742803" algn="l" defTabSz="457133" rtl="0" eaLnBrk="1" latinLnBrk="0" hangingPunct="1">
      <a:defRPr sz="1200" kern="1200">
        <a:solidFill>
          <a:schemeClr val="tx1"/>
        </a:solidFill>
        <a:latin typeface="+mn-lt"/>
        <a:ea typeface="+mn-ea"/>
        <a:cs typeface="+mn-cs"/>
      </a:defRPr>
    </a:lvl7pPr>
    <a:lvl8pPr marL="3199936" algn="l" defTabSz="457133" rtl="0" eaLnBrk="1" latinLnBrk="0" hangingPunct="1">
      <a:defRPr sz="1200" kern="1200">
        <a:solidFill>
          <a:schemeClr val="tx1"/>
        </a:solidFill>
        <a:latin typeface="+mn-lt"/>
        <a:ea typeface="+mn-ea"/>
        <a:cs typeface="+mn-cs"/>
      </a:defRPr>
    </a:lvl8pPr>
    <a:lvl9pPr marL="3657070" algn="l" defTabSz="45713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7457D43F-6981-4C0E-84F2-1236428E392E}" type="datetime1">
              <a:rPr lang="ja-JP" altLang="en-US" smtClean="0"/>
              <a:t>2016/7/22</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ED2226E8-6E60-C943-AEE2-C58FEC61AEE7}" type="slidenum">
              <a:rPr lang="en-US" smtClean="0"/>
              <a:pPr/>
              <a:t>1</a:t>
            </a:fld>
            <a:endParaRPr lang="en-US" dirty="0"/>
          </a:p>
        </p:txBody>
      </p:sp>
    </p:spTree>
    <p:extLst>
      <p:ext uri="{BB962C8B-B14F-4D97-AF65-F5344CB8AC3E}">
        <p14:creationId xmlns:p14="http://schemas.microsoft.com/office/powerpoint/2010/main" val="718263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日付プレースホルダー 3"/>
          <p:cNvSpPr>
            <a:spLocks noGrp="1"/>
          </p:cNvSpPr>
          <p:nvPr>
            <p:ph type="dt" idx="10"/>
          </p:nvPr>
        </p:nvSpPr>
        <p:spPr/>
        <p:txBody>
          <a:bodyPr/>
          <a:lstStyle/>
          <a:p>
            <a:fld id="{9DC96466-BED9-41EE-9B5B-B6E2FF2C38BB}" type="datetime1">
              <a:rPr lang="ja-JP" altLang="en-US" smtClean="0"/>
              <a:t>2016/7/22</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ED2226E8-6E60-C943-AEE2-C58FEC61AEE7}" type="slidenum">
              <a:rPr lang="en-US" smtClean="0"/>
              <a:pPr/>
              <a:t>9</a:t>
            </a:fld>
            <a:endParaRPr lang="en-US" dirty="0"/>
          </a:p>
        </p:txBody>
      </p:sp>
    </p:spTree>
    <p:extLst>
      <p:ext uri="{BB962C8B-B14F-4D97-AF65-F5344CB8AC3E}">
        <p14:creationId xmlns:p14="http://schemas.microsoft.com/office/powerpoint/2010/main" val="3656932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8"/>
            <a:ext cx="8420100" cy="1470025"/>
          </a:xfrm>
        </p:spPr>
        <p:txBody>
          <a:bodyPr/>
          <a:lstStyle/>
          <a:p>
            <a:r>
              <a:rPr kumimoji="1" lang="ja-JP" altLang="en-US" dirty="0"/>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 サブタイトルの書式設定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32326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141288"/>
            <a:ext cx="8915400" cy="839787"/>
          </a:xfrm>
        </p:spPr>
        <p:txBody>
          <a:bodyPr>
            <a:noAutofit/>
          </a:bodyPr>
          <a:lstStyle>
            <a:lvl1pPr algn="l">
              <a:defRPr sz="2400"/>
            </a:lvl1pPr>
          </a:lstStyle>
          <a:p>
            <a:r>
              <a:rPr kumimoji="1" lang="ja-JP" altLang="en-US" dirty="0"/>
              <a:t>マスタ タイトルの書式設定</a:t>
            </a:r>
          </a:p>
        </p:txBody>
      </p:sp>
      <p:sp>
        <p:nvSpPr>
          <p:cNvPr id="3" name="縦書きテキスト プレースホルダ 2"/>
          <p:cNvSpPr>
            <a:spLocks noGrp="1"/>
          </p:cNvSpPr>
          <p:nvPr>
            <p:ph type="body" orient="vert" idx="1" hasCustomPrompt="1"/>
          </p:nvPr>
        </p:nvSpPr>
        <p:spPr>
          <a:xfrm>
            <a:off x="495300" y="1114426"/>
            <a:ext cx="8915400" cy="2076449"/>
          </a:xfrm>
        </p:spPr>
        <p:txBody>
          <a:bodyPr vert="horz">
            <a:normAutofit/>
          </a:bodyPr>
          <a:lstStyle>
            <a:lvl1pPr marL="0" indent="0">
              <a:buNone/>
              <a:defRPr sz="2000"/>
            </a:lvl1p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71456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95300" y="274639"/>
            <a:ext cx="652145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35336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_only">
    <p:spTree>
      <p:nvGrpSpPr>
        <p:cNvPr id="1" name=""/>
        <p:cNvGrpSpPr/>
        <p:nvPr/>
      </p:nvGrpSpPr>
      <p:grpSpPr>
        <a:xfrm>
          <a:off x="0" y="0"/>
          <a:ext cx="0" cy="0"/>
          <a:chOff x="0" y="0"/>
          <a:chExt cx="0" cy="0"/>
        </a:xfrm>
      </p:grpSpPr>
      <p:sp>
        <p:nvSpPr>
          <p:cNvPr id="19" name="TextBox 18"/>
          <p:cNvSpPr txBox="1"/>
          <p:nvPr/>
        </p:nvSpPr>
        <p:spPr>
          <a:xfrm>
            <a:off x="9589754" y="6751093"/>
            <a:ext cx="316250" cy="75085"/>
          </a:xfrm>
          <a:prstGeom prst="rect">
            <a:avLst/>
          </a:prstGeom>
          <a:noFill/>
        </p:spPr>
        <p:txBody>
          <a:bodyPr wrap="square" tIns="0" bIns="0" rtlCol="0">
            <a:spAutoFit/>
          </a:bodyPr>
          <a:lstStyle/>
          <a:p>
            <a:fld id="{B81353C4-87EF-784D-9B49-76D7931112DF}" type="slidenum">
              <a:rPr lang="en-US" sz="488" smtClean="0">
                <a:solidFill>
                  <a:srgbClr val="000000"/>
                </a:solidFill>
                <a:latin typeface="Arial"/>
                <a:cs typeface="Arial"/>
              </a:rPr>
              <a:pPr/>
              <a:t>‹#›</a:t>
            </a:fld>
            <a:endParaRPr lang="en-US" sz="488" dirty="0">
              <a:solidFill>
                <a:srgbClr val="000000"/>
              </a:solidFill>
              <a:latin typeface="Arial"/>
              <a:cs typeface="Arial"/>
            </a:endParaRPr>
          </a:p>
        </p:txBody>
      </p:sp>
      <p:sp>
        <p:nvSpPr>
          <p:cNvPr id="20" name="Text Placeholder 18"/>
          <p:cNvSpPr>
            <a:spLocks noGrp="1"/>
          </p:cNvSpPr>
          <p:nvPr>
            <p:ph type="body" sz="quarter" idx="10" hasCustomPrompt="1"/>
          </p:nvPr>
        </p:nvSpPr>
        <p:spPr>
          <a:xfrm>
            <a:off x="792826" y="0"/>
            <a:ext cx="7329752" cy="731838"/>
          </a:xfrm>
          <a:prstGeom prst="rect">
            <a:avLst/>
          </a:prstGeom>
        </p:spPr>
        <p:txBody>
          <a:bodyPr vert="horz" lIns="182880" rIns="182880" anchor="ctr" anchorCtr="0">
            <a:normAutofit/>
          </a:bodyPr>
          <a:lstStyle>
            <a:lvl1pPr marL="0" indent="0">
              <a:buNone/>
              <a:defRPr sz="1788" baseline="0"/>
            </a:lvl1pPr>
          </a:lstStyle>
          <a:p>
            <a:pPr lvl="0"/>
            <a:r>
              <a:rPr lang="de-DE" noProof="0" dirty="0"/>
              <a:t>Folien Titel in 1 oder 2 Zeilen</a:t>
            </a:r>
            <a:br>
              <a:rPr lang="de-DE" noProof="0" dirty="0"/>
            </a:br>
            <a:r>
              <a:rPr lang="de-DE" noProof="0" dirty="0"/>
              <a:t>(Font für lange Titel verkleinern )</a:t>
            </a:r>
          </a:p>
        </p:txBody>
      </p:sp>
      <p:sp>
        <p:nvSpPr>
          <p:cNvPr id="21" name="Textplatzhalter 4"/>
          <p:cNvSpPr>
            <a:spLocks noGrp="1"/>
          </p:cNvSpPr>
          <p:nvPr>
            <p:ph type="body" sz="quarter" idx="11"/>
          </p:nvPr>
        </p:nvSpPr>
        <p:spPr>
          <a:xfrm>
            <a:off x="368301" y="1412875"/>
            <a:ext cx="8380413" cy="4464050"/>
          </a:xfrm>
          <a:prstGeom prst="rect">
            <a:avLst/>
          </a:prstGeom>
        </p:spPr>
        <p:txBody>
          <a:bodyPr/>
          <a:lstStyle>
            <a:lvl1pPr marL="220564" indent="-220564">
              <a:buClr>
                <a:srgbClr val="6485C1"/>
              </a:buClr>
              <a:buFont typeface="Arial" pitchFamily="34" charset="0"/>
              <a:buChar char="►"/>
              <a:defRPr sz="1463"/>
            </a:lvl1pPr>
            <a:lvl2pPr marL="554633" indent="-183158">
              <a:buClr>
                <a:srgbClr val="6485C1"/>
              </a:buClr>
              <a:buSzPct val="80000"/>
              <a:buFont typeface="Arial" pitchFamily="34" charset="0"/>
              <a:buChar char="►"/>
              <a:defRPr sz="1463"/>
            </a:lvl2pPr>
            <a:lvl3pPr marL="886123" indent="-143173">
              <a:buClr>
                <a:srgbClr val="6485C1"/>
              </a:buClr>
              <a:buSzPct val="60000"/>
              <a:buFont typeface="Arial" pitchFamily="34" charset="0"/>
              <a:buChar char="►"/>
              <a:defRPr sz="1463"/>
            </a:lvl3pPr>
            <a:lvl4pPr marL="1255018" indent="-140593">
              <a:buClr>
                <a:srgbClr val="6485C1"/>
              </a:buClr>
              <a:buSzPct val="60000"/>
              <a:buFont typeface="Arial" pitchFamily="34" charset="0"/>
              <a:buChar char="►"/>
              <a:defRPr sz="1463"/>
            </a:lvl4pPr>
            <a:lvl5pPr>
              <a:defRPr sz="1463"/>
            </a:lvl5pPr>
          </a:lstStyle>
          <a:p>
            <a:pPr lvl="0"/>
            <a:r>
              <a:rPr lang="de-DE"/>
              <a:t>Textmasterformat bearbeiten</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267890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112713"/>
            <a:ext cx="8915400" cy="696912"/>
          </a:xfrm>
        </p:spPr>
        <p:txBody>
          <a:bodyPr/>
          <a:lstStyle/>
          <a:p>
            <a:r>
              <a:rPr kumimoji="1" lang="ja-JP" altLang="en-US" dirty="0"/>
              <a:t>マスタ タイトルの書式設定</a:t>
            </a:r>
          </a:p>
        </p:txBody>
      </p:sp>
      <p:sp>
        <p:nvSpPr>
          <p:cNvPr id="3" name="コンテンツ プレースホルダ 2"/>
          <p:cNvSpPr>
            <a:spLocks noGrp="1"/>
          </p:cNvSpPr>
          <p:nvPr>
            <p:ph idx="1" hasCustomPrompt="1"/>
          </p:nvPr>
        </p:nvSpPr>
        <p:spPr>
          <a:xfrm>
            <a:off x="495300" y="971551"/>
            <a:ext cx="8915400" cy="4926016"/>
          </a:xfrm>
        </p:spPr>
        <p:txBody>
          <a:body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687163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1049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622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6588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5129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64299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20597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09237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55563"/>
            <a:ext cx="8915400" cy="620712"/>
          </a:xfrm>
          <a:prstGeom prst="rect">
            <a:avLst/>
          </a:prstGeom>
        </p:spPr>
        <p:txBody>
          <a:bodyPr vert="horz" lIns="91440" tIns="45720" rIns="91440" bIns="45720" rtlCol="0" anchor="t">
            <a:norm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95300" y="838200"/>
            <a:ext cx="8915400" cy="5011741"/>
          </a:xfrm>
          <a:prstGeom prst="rect">
            <a:avLst/>
          </a:prstGeom>
        </p:spPr>
        <p:txBody>
          <a:bodyPr vert="horz" lIns="91440" tIns="45720" rIns="91440" bIns="45720" rtlCol="0">
            <a:normAutofit/>
          </a:bodyPr>
          <a:lstStyle/>
          <a:p>
            <a:pPr lvl="0"/>
            <a:r>
              <a:rPr kumimoji="1" lang="ja-JP" altLang="en-US" dirty="0"/>
              <a:t>マスタ テキストの書式設定</a:t>
            </a:r>
          </a:p>
        </p:txBody>
      </p:sp>
      <p:sp>
        <p:nvSpPr>
          <p:cNvPr id="4" name="日付プレースホルダ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r>
              <a:rPr kumimoji="1" lang="en-US" altLang="ja-JP">
                <a:solidFill>
                  <a:prstClr val="black">
                    <a:tint val="75000"/>
                  </a:prstClr>
                </a:solidFill>
              </a:rPr>
              <a:t>2015/10/19</a:t>
            </a:r>
            <a:endParaRPr kumimoji="1" lang="ja-JP" altLang="en-US">
              <a:solidFill>
                <a:prstClr val="black">
                  <a:tint val="75000"/>
                </a:prstClr>
              </a:solidFill>
            </a:endParaRPr>
          </a:p>
        </p:txBody>
      </p:sp>
      <p:sp>
        <p:nvSpPr>
          <p:cNvPr id="5" name="フッター プレースホルダ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kumimoji="1"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099300" y="6356353"/>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D2D8002D-B5B0-4BAC-B1F6-782DDCCE6D9C}" type="slidenum">
              <a:rPr kumimoji="1" lang="ja-JP" altLang="en-US" smtClean="0">
                <a:solidFill>
                  <a:prstClr val="black">
                    <a:tint val="75000"/>
                  </a:prstClr>
                </a:solidFill>
              </a:rPr>
              <a:pPr defTabSz="914400"/>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417156263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25" r:id="rId12"/>
  </p:sldLayoutIdLst>
  <p:hf hdr="0" ftr="0" dt="0"/>
  <p:txStyles>
    <p:titleStyle>
      <a:lvl1pPr algn="l" defTabSz="914400"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02594" y="2262981"/>
            <a:ext cx="6614319" cy="1742785"/>
          </a:xfrm>
          <a:prstGeom prst="rect">
            <a:avLst/>
          </a:prstGeom>
          <a:noFill/>
        </p:spPr>
        <p:txBody>
          <a:bodyPr wrap="square" rtlCol="0">
            <a:spAutoFit/>
          </a:bodyPr>
          <a:lstStyle/>
          <a:p>
            <a:pPr algn="ctr"/>
            <a:r>
              <a:rPr kumimoji="1" lang="en-US" altLang="ja-JP" sz="3575" dirty="0"/>
              <a:t>2015</a:t>
            </a:r>
            <a:r>
              <a:rPr kumimoji="1" lang="ja-JP" altLang="en-US" sz="3575" dirty="0"/>
              <a:t>年度</a:t>
            </a:r>
            <a:endParaRPr kumimoji="1" lang="en-US" altLang="ja-JP" sz="3575" dirty="0"/>
          </a:p>
          <a:p>
            <a:pPr algn="ctr"/>
            <a:r>
              <a:rPr lang="ja-JP" altLang="en-US" sz="3575" dirty="0"/>
              <a:t>金流商流情報連携</a:t>
            </a:r>
            <a:r>
              <a:rPr kumimoji="1" lang="ja-JP" altLang="en-US" sz="3575" dirty="0"/>
              <a:t>タスクフォース活動報告</a:t>
            </a:r>
          </a:p>
        </p:txBody>
      </p:sp>
      <p:sp>
        <p:nvSpPr>
          <p:cNvPr id="5" name="テキスト ボックス 4"/>
          <p:cNvSpPr txBox="1"/>
          <p:nvPr/>
        </p:nvSpPr>
        <p:spPr>
          <a:xfrm>
            <a:off x="2899569" y="5152231"/>
            <a:ext cx="4220369" cy="442429"/>
          </a:xfrm>
          <a:prstGeom prst="rect">
            <a:avLst/>
          </a:prstGeom>
          <a:noFill/>
        </p:spPr>
        <p:txBody>
          <a:bodyPr wrap="square" rtlCol="0">
            <a:spAutoFit/>
          </a:bodyPr>
          <a:lstStyle/>
          <a:p>
            <a:pPr algn="ctr"/>
            <a:r>
              <a:rPr kumimoji="1" lang="en-US" altLang="ja-JP" sz="2275" dirty="0"/>
              <a:t>2016</a:t>
            </a:r>
            <a:r>
              <a:rPr kumimoji="1" lang="ja-JP" altLang="en-US" sz="2275" dirty="0"/>
              <a:t>年</a:t>
            </a:r>
            <a:r>
              <a:rPr lang="en-US" altLang="ja-JP" sz="2275" dirty="0"/>
              <a:t>7</a:t>
            </a:r>
            <a:r>
              <a:rPr kumimoji="1" lang="ja-JP" altLang="en-US" sz="2275" dirty="0"/>
              <a:t>月</a:t>
            </a:r>
            <a:r>
              <a:rPr lang="en-US" altLang="ja-JP" sz="2275" dirty="0"/>
              <a:t>21</a:t>
            </a:r>
            <a:r>
              <a:rPr kumimoji="1" lang="ja-JP" altLang="en-US" sz="2275" dirty="0"/>
              <a:t>日</a:t>
            </a:r>
          </a:p>
        </p:txBody>
      </p:sp>
      <p:sp>
        <p:nvSpPr>
          <p:cNvPr id="6" name="テキスト ボックス 5"/>
          <p:cNvSpPr txBox="1"/>
          <p:nvPr/>
        </p:nvSpPr>
        <p:spPr>
          <a:xfrm>
            <a:off x="7140575" y="499065"/>
            <a:ext cx="2352675" cy="392415"/>
          </a:xfrm>
          <a:prstGeom prst="rect">
            <a:avLst/>
          </a:prstGeom>
          <a:noFill/>
          <a:ln>
            <a:solidFill>
              <a:schemeClr val="accent1"/>
            </a:solidFill>
          </a:ln>
        </p:spPr>
        <p:txBody>
          <a:bodyPr wrap="square" rtlCol="0">
            <a:spAutoFit/>
          </a:bodyPr>
          <a:lstStyle/>
          <a:p>
            <a:pPr algn="ctr"/>
            <a:r>
              <a:rPr lang="ja-JP" altLang="en-US" sz="1950" dirty="0"/>
              <a:t>金流商流</a:t>
            </a:r>
            <a:r>
              <a:rPr kumimoji="1" lang="en-US" altLang="ja-JP" sz="1950" dirty="0"/>
              <a:t>2016-1-03</a:t>
            </a:r>
            <a:endParaRPr kumimoji="1" lang="ja-JP" altLang="en-US" sz="1950" dirty="0"/>
          </a:p>
        </p:txBody>
      </p:sp>
      <p:sp>
        <p:nvSpPr>
          <p:cNvPr id="2" name="スライド番号プレースホルダー 1"/>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a:t>
            </a:fld>
            <a:endParaRPr lang="ja-JP" altLang="en-US">
              <a:solidFill>
                <a:prstClr val="black">
                  <a:tint val="75000"/>
                </a:prstClr>
              </a:solidFill>
            </a:endParaRPr>
          </a:p>
        </p:txBody>
      </p:sp>
    </p:spTree>
    <p:extLst>
      <p:ext uri="{BB962C8B-B14F-4D97-AF65-F5344CB8AC3E}">
        <p14:creationId xmlns:p14="http://schemas.microsoft.com/office/powerpoint/2010/main" val="3138476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p:cNvSpPr>
            <a:spLocks noGrp="1"/>
          </p:cNvSpPr>
          <p:nvPr>
            <p:ph type="body" sz="quarter" idx="10"/>
          </p:nvPr>
        </p:nvSpPr>
        <p:spPr>
          <a:xfrm>
            <a:off x="1" y="0"/>
            <a:ext cx="9705528" cy="731838"/>
          </a:xfrm>
        </p:spPr>
        <p:txBody>
          <a:bodyPr>
            <a:normAutofit/>
          </a:bodyPr>
          <a:lstStyle/>
          <a:p>
            <a:r>
              <a:rPr lang="en-US" altLang="ja-JP" sz="2400" b="1" dirty="0">
                <a:latin typeface="Meiryo UI" panose="020B0604030504040204" pitchFamily="50" charset="-128"/>
                <a:ea typeface="Meiryo UI" panose="020B0604030504040204" pitchFamily="50" charset="-128"/>
                <a:cs typeface="Meiryo UI" panose="020B0604030504040204" pitchFamily="50" charset="-128"/>
              </a:rPr>
              <a:t>2015</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年度　昨年度ヒアリングおよび追加ヒアリング</a:t>
            </a:r>
            <a:endParaRPr kumimoji="1" lang="ja-JP" altLang="en-US" sz="24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0" name="直線コネクタ 19"/>
          <p:cNvCxnSpPr/>
          <p:nvPr/>
        </p:nvCxnSpPr>
        <p:spPr>
          <a:xfrm>
            <a:off x="-15552" y="692696"/>
            <a:ext cx="9921552" cy="0"/>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22" name="コンテンツ プレースホルダー 5"/>
          <p:cNvGraphicFramePr>
            <a:graphicFrameLocks/>
          </p:cNvGraphicFramePr>
          <p:nvPr>
            <p:extLst/>
          </p:nvPr>
        </p:nvGraphicFramePr>
        <p:xfrm>
          <a:off x="560512" y="836713"/>
          <a:ext cx="9073008" cy="2520280"/>
        </p:xfrm>
        <a:graphic>
          <a:graphicData uri="http://schemas.openxmlformats.org/drawingml/2006/table">
            <a:tbl>
              <a:tblPr firstRow="1" bandRow="1">
                <a:tableStyleId>{2D5ABB26-0587-4C30-8999-92F81FD0307C}</a:tableStyleId>
              </a:tblPr>
              <a:tblGrid>
                <a:gridCol w="2309121">
                  <a:extLst>
                    <a:ext uri="{9D8B030D-6E8A-4147-A177-3AD203B41FA5}">
                      <a16:colId xmlns:a16="http://schemas.microsoft.com/office/drawing/2014/main" val="20000"/>
                    </a:ext>
                  </a:extLst>
                </a:gridCol>
                <a:gridCol w="6763887">
                  <a:extLst>
                    <a:ext uri="{9D8B030D-6E8A-4147-A177-3AD203B41FA5}">
                      <a16:colId xmlns:a16="http://schemas.microsoft.com/office/drawing/2014/main" val="20001"/>
                    </a:ext>
                  </a:extLst>
                </a:gridCol>
              </a:tblGrid>
              <a:tr h="444028">
                <a:tc>
                  <a:txBody>
                    <a:bodyPr/>
                    <a:lstStyle/>
                    <a:p>
                      <a:pPr algn="ct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ヒアリング日時・場所</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5000"/>
                        <a:lumOff val="75000"/>
                      </a:schemeClr>
                    </a:solidFill>
                  </a:tcPr>
                </a:tc>
                <a:tc>
                  <a:txBody>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2015</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25</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日　大阪</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127669">
                <a:tc>
                  <a:txBody>
                    <a:bodyPr/>
                    <a:lstStyle/>
                    <a:p>
                      <a:pPr algn="ct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参加企業</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5000"/>
                        <a:lumOff val="75000"/>
                      </a:schemeClr>
                    </a:solidFill>
                  </a:tcPr>
                </a:tc>
                <a:tc>
                  <a:txBody>
                    <a:bodyPr/>
                    <a:lstStyle/>
                    <a:p>
                      <a:r>
                        <a:rPr kumimoji="1" lang="ja-JP" altLang="en-US" sz="1600" b="1" dirty="0">
                          <a:latin typeface="Meiryo UI" panose="020B0604030504040204" pitchFamily="50" charset="-128"/>
                          <a:ea typeface="Meiryo UI" panose="020B0604030504040204" pitchFamily="50" charset="-128"/>
                          <a:cs typeface="Meiryo UI" panose="020B0604030504040204" pitchFamily="50" charset="-128"/>
                        </a:rPr>
                        <a:t>全国中小貿易業大阪連盟のメンバー企業（一部）</a:t>
                      </a:r>
                      <a:endParaRPr kumimoji="1"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製造業：</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社</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商社：</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4</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社</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物流：</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社</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948583">
                <a:tc>
                  <a:txBody>
                    <a:bodyPr/>
                    <a:lstStyle/>
                    <a:p>
                      <a:pPr algn="ct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ヒアリング趣旨</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5000"/>
                        <a:lumOff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輸出入貿易取引において、資金ニーズが発生するタイミングの確認</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上記資金ニーズに対する充足手段の現状確認</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取引金融機関への自社の通関実績情報開示に関する意識確認</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graphicFrame>
        <p:nvGraphicFramePr>
          <p:cNvPr id="27" name="コンテンツ プレースホルダー 5"/>
          <p:cNvGraphicFramePr>
            <a:graphicFrameLocks/>
          </p:cNvGraphicFramePr>
          <p:nvPr>
            <p:extLst/>
          </p:nvPr>
        </p:nvGraphicFramePr>
        <p:xfrm>
          <a:off x="560512" y="3933056"/>
          <a:ext cx="9073008" cy="2736304"/>
        </p:xfrm>
        <a:graphic>
          <a:graphicData uri="http://schemas.openxmlformats.org/drawingml/2006/table">
            <a:tbl>
              <a:tblPr firstRow="1" bandRow="1">
                <a:tableStyleId>{2D5ABB26-0587-4C30-8999-92F81FD0307C}</a:tableStyleId>
              </a:tblPr>
              <a:tblGrid>
                <a:gridCol w="2309121">
                  <a:extLst>
                    <a:ext uri="{9D8B030D-6E8A-4147-A177-3AD203B41FA5}">
                      <a16:colId xmlns:a16="http://schemas.microsoft.com/office/drawing/2014/main" val="20000"/>
                    </a:ext>
                  </a:extLst>
                </a:gridCol>
                <a:gridCol w="6763887">
                  <a:extLst>
                    <a:ext uri="{9D8B030D-6E8A-4147-A177-3AD203B41FA5}">
                      <a16:colId xmlns:a16="http://schemas.microsoft.com/office/drawing/2014/main" val="20001"/>
                    </a:ext>
                  </a:extLst>
                </a:gridCol>
              </a:tblGrid>
              <a:tr h="482087">
                <a:tc>
                  <a:txBody>
                    <a:bodyPr/>
                    <a:lstStyle/>
                    <a:p>
                      <a:pPr algn="ct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ヒアリング日次・場所</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5000"/>
                        <a:lumOff val="75000"/>
                      </a:schemeClr>
                    </a:solidFill>
                  </a:tcPr>
                </a:tc>
                <a:tc>
                  <a:txBody>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2015</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年６月～７月　東京</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224327">
                <a:tc>
                  <a:txBody>
                    <a:bodyPr/>
                    <a:lstStyle/>
                    <a:p>
                      <a:pPr algn="ct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参加企業</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5000"/>
                        <a:lumOff val="75000"/>
                      </a:schemeClr>
                    </a:solidFill>
                  </a:tcPr>
                </a:tc>
                <a:tc>
                  <a:txBody>
                    <a:bodyPr/>
                    <a:lstStyle/>
                    <a:p>
                      <a:r>
                        <a:rPr kumimoji="1" lang="ja-JP" altLang="en-US" sz="1600" b="1" dirty="0">
                          <a:latin typeface="Meiryo UI" panose="020B0604030504040204" pitchFamily="50" charset="-128"/>
                          <a:ea typeface="Meiryo UI" panose="020B0604030504040204" pitchFamily="50" charset="-128"/>
                          <a:cs typeface="Meiryo UI" panose="020B0604030504040204" pitchFamily="50" charset="-128"/>
                        </a:rPr>
                        <a:t>石油化学工業協会フィージビリティスタディのメンバー企業（一部）</a:t>
                      </a:r>
                      <a:endParaRPr kumimoji="1"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製造業：</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10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社</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商社：</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社</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物流：</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社</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029890">
                <a:tc>
                  <a:txBody>
                    <a:bodyPr/>
                    <a:lstStyle/>
                    <a:p>
                      <a:pPr algn="ct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ヒアリング趣旨</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5000"/>
                        <a:lumOff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輸出入における荷主企業と物流企業間のコミュニケーション上の課題を広くヒアリング</a:t>
                      </a:r>
                    </a:p>
                  </a:txBody>
                  <a:tcPr marL="84406" marR="84406" anchor="ctr">
                    <a:lnL w="28575" cap="flat" cmpd="sng" algn="ctr">
                      <a:solidFill>
                        <a:schemeClr val="bg1">
                          <a:lumMod val="50000"/>
                        </a:schemeClr>
                      </a:solidFill>
                      <a:prstDash val="solid"/>
                      <a:round/>
                      <a:headEnd type="none" w="med" len="med"/>
                      <a:tailEnd type="none" w="med" len="med"/>
                    </a:lnL>
                    <a:lnR w="28575" cap="flat" cmpd="sng" algn="ctr">
                      <a:solidFill>
                        <a:schemeClr val="bg1">
                          <a:lumMod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
        <p:nvSpPr>
          <p:cNvPr id="2" name="正方形/長方形 1"/>
          <p:cNvSpPr/>
          <p:nvPr/>
        </p:nvSpPr>
        <p:spPr>
          <a:xfrm>
            <a:off x="128465" y="764704"/>
            <a:ext cx="360040" cy="2592288"/>
          </a:xfrm>
          <a:prstGeom prst="rect">
            <a:avLst/>
          </a:prstGeom>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kumimoji="1" lang="ja-JP" altLang="en-US" sz="1600" dirty="0">
                <a:solidFill>
                  <a:srgbClr val="FFFFFF"/>
                </a:solidFill>
              </a:rPr>
              <a:t>昨年度ヒアリング</a:t>
            </a:r>
          </a:p>
        </p:txBody>
      </p:sp>
      <p:sp>
        <p:nvSpPr>
          <p:cNvPr id="28" name="正方形/長方形 27"/>
          <p:cNvSpPr/>
          <p:nvPr/>
        </p:nvSpPr>
        <p:spPr>
          <a:xfrm>
            <a:off x="128465" y="3429002"/>
            <a:ext cx="360040" cy="3240359"/>
          </a:xfrm>
          <a:prstGeom prst="rect">
            <a:avLst/>
          </a:prstGeom>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kumimoji="1" lang="ja-JP" altLang="en-US" sz="1600" dirty="0">
                <a:solidFill>
                  <a:srgbClr val="FFFFFF"/>
                </a:solidFill>
              </a:rPr>
              <a:t>今年度ヒアリング</a:t>
            </a:r>
          </a:p>
        </p:txBody>
      </p:sp>
      <p:sp>
        <p:nvSpPr>
          <p:cNvPr id="3" name="テキスト ボックス 2"/>
          <p:cNvSpPr txBox="1"/>
          <p:nvPr/>
        </p:nvSpPr>
        <p:spPr>
          <a:xfrm>
            <a:off x="611779" y="3501008"/>
            <a:ext cx="8064896" cy="307777"/>
          </a:xfrm>
          <a:prstGeom prst="rect">
            <a:avLst/>
          </a:prstGeom>
          <a:noFill/>
        </p:spPr>
        <p:txBody>
          <a:bodyPr wrap="square" rtlCol="0">
            <a:spAutoFit/>
          </a:bodyPr>
          <a:lstStyle/>
          <a:p>
            <a:r>
              <a:rPr kumimoji="1"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上記、ヒアリング先のうち、商社１社に追加ヒアリングを実施</a:t>
            </a:r>
          </a:p>
        </p:txBody>
      </p:sp>
    </p:spTree>
    <p:extLst>
      <p:ext uri="{BB962C8B-B14F-4D97-AF65-F5344CB8AC3E}">
        <p14:creationId xmlns:p14="http://schemas.microsoft.com/office/powerpoint/2010/main" val="1303917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p:cNvSpPr>
            <a:spLocks noGrp="1"/>
          </p:cNvSpPr>
          <p:nvPr>
            <p:ph type="body" sz="quarter" idx="10"/>
          </p:nvPr>
        </p:nvSpPr>
        <p:spPr>
          <a:xfrm>
            <a:off x="1" y="0"/>
            <a:ext cx="9705528" cy="731838"/>
          </a:xfrm>
        </p:spPr>
        <p:txBody>
          <a:bodyPr>
            <a:normAutofit/>
          </a:bodyPr>
          <a:lstStyle/>
          <a:p>
            <a:pPr algn="ct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今後の検討テーマ候補</a:t>
            </a:r>
            <a:endParaRPr kumimoji="1" lang="en-US" altLang="ja-JP" sz="2400" b="1"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0" name="直線コネクタ 19"/>
          <p:cNvCxnSpPr/>
          <p:nvPr/>
        </p:nvCxnSpPr>
        <p:spPr>
          <a:xfrm>
            <a:off x="-15552" y="692696"/>
            <a:ext cx="9921552"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正方形/長方形 2"/>
          <p:cNvSpPr/>
          <p:nvPr/>
        </p:nvSpPr>
        <p:spPr>
          <a:xfrm>
            <a:off x="886271" y="1165920"/>
            <a:ext cx="7452659" cy="160831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テーマ１：通関ヒストリデータ分析の融資審査への活用</a:t>
            </a:r>
          </a:p>
        </p:txBody>
      </p:sp>
      <p:sp>
        <p:nvSpPr>
          <p:cNvPr id="37" name="正方形/長方形 36"/>
          <p:cNvSpPr/>
          <p:nvPr/>
        </p:nvSpPr>
        <p:spPr>
          <a:xfrm>
            <a:off x="886271" y="3077681"/>
            <a:ext cx="7452659" cy="151419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テーマ２：通関データの</a:t>
            </a:r>
            <a:r>
              <a:rPr kumimoji="1" lang="en-US" altLang="ja-JP" sz="2400" b="1" dirty="0">
                <a:latin typeface="Meiryo UI" panose="020B0604030504040204" pitchFamily="50" charset="-128"/>
                <a:ea typeface="Meiryo UI" panose="020B0604030504040204" pitchFamily="50" charset="-128"/>
                <a:cs typeface="Meiryo UI" panose="020B0604030504040204" pitchFamily="50" charset="-128"/>
              </a:rPr>
              <a:t>BPO</a:t>
            </a:r>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サービスへの活用</a:t>
            </a:r>
          </a:p>
        </p:txBody>
      </p:sp>
      <p:sp>
        <p:nvSpPr>
          <p:cNvPr id="38" name="正方形/長方形 37"/>
          <p:cNvSpPr/>
          <p:nvPr/>
        </p:nvSpPr>
        <p:spPr>
          <a:xfrm>
            <a:off x="886271" y="5000598"/>
            <a:ext cx="7482476" cy="1579105"/>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テーマ３：通関データの運送費請求事務への活用</a:t>
            </a:r>
          </a:p>
        </p:txBody>
      </p:sp>
    </p:spTree>
    <p:extLst>
      <p:ext uri="{BB962C8B-B14F-4D97-AF65-F5344CB8AC3E}">
        <p14:creationId xmlns:p14="http://schemas.microsoft.com/office/powerpoint/2010/main" val="1868375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725557" y="1083365"/>
            <a:ext cx="8230002" cy="4253948"/>
          </a:xfrm>
          <a:prstGeom prst="rect">
            <a:avLst/>
          </a:prstGeom>
          <a:noFill/>
          <a:ln w="9525">
            <a:solidFill>
              <a:schemeClr val="accent1"/>
            </a:solidFill>
            <a:miter lim="800000"/>
            <a:headEnd/>
            <a:tailEnd/>
          </a:ln>
        </p:spPr>
        <p:txBody>
          <a:bodyPr>
            <a:noAutofit/>
          </a:bodyPr>
          <a:lstStyle/>
          <a:p>
            <a:r>
              <a:rPr lang="ja-JP" altLang="en-US" sz="2400" dirty="0"/>
              <a:t>金流商流情報連携の国際標準化を推進する。</a:t>
            </a:r>
            <a:endParaRPr lang="en-US" altLang="ja-JP" sz="2400" dirty="0"/>
          </a:p>
          <a:p>
            <a:endParaRPr lang="en-US" altLang="ja-JP" sz="2400" dirty="0"/>
          </a:p>
          <a:p>
            <a:r>
              <a:rPr lang="ja-JP" altLang="en-US" sz="2400" dirty="0"/>
              <a:t>（１）国連</a:t>
            </a:r>
            <a:r>
              <a:rPr lang="en-US" altLang="ja-JP" sz="2400" dirty="0"/>
              <a:t>CEFACT</a:t>
            </a:r>
            <a:r>
              <a:rPr lang="ja-JP" altLang="en-US" sz="2400" dirty="0"/>
              <a:t>における拡張支払通知メッセージ標準化</a:t>
            </a:r>
            <a:endParaRPr lang="en-US" altLang="ja-JP" sz="2400" dirty="0"/>
          </a:p>
          <a:p>
            <a:r>
              <a:rPr lang="en-US" altLang="ja-JP" sz="2400" dirty="0"/>
              <a:t>	</a:t>
            </a:r>
            <a:r>
              <a:rPr lang="ja-JP" altLang="en-US" sz="2400" dirty="0"/>
              <a:t>・業務要件仕様とデータモデル（</a:t>
            </a:r>
            <a:r>
              <a:rPr lang="en-US" altLang="ja-JP" sz="2400" dirty="0"/>
              <a:t>BRS/RSM</a:t>
            </a:r>
            <a:r>
              <a:rPr lang="ja-JP" altLang="en-US" sz="2400" dirty="0"/>
              <a:t>）作成と合意</a:t>
            </a:r>
            <a:endParaRPr lang="en-US" altLang="ja-JP" sz="2400" dirty="0"/>
          </a:p>
          <a:p>
            <a:r>
              <a:rPr lang="en-US" altLang="ja-JP" sz="2400" dirty="0"/>
              <a:t>	</a:t>
            </a:r>
            <a:r>
              <a:rPr lang="ja-JP" altLang="en-US" sz="2400" dirty="0"/>
              <a:t>・国連</a:t>
            </a:r>
            <a:r>
              <a:rPr lang="en-US" altLang="ja-JP" sz="2400" dirty="0"/>
              <a:t>CEFACT</a:t>
            </a:r>
            <a:r>
              <a:rPr lang="ja-JP" altLang="en-US" sz="2400" dirty="0"/>
              <a:t>共通辞書登録申請と審議</a:t>
            </a:r>
            <a:endParaRPr lang="en-US" altLang="ja-JP" sz="2400" dirty="0"/>
          </a:p>
          <a:p>
            <a:endParaRPr lang="en-US" altLang="ja-JP" sz="2400" dirty="0"/>
          </a:p>
          <a:p>
            <a:endParaRPr lang="en-US" altLang="ja-JP" sz="2400" dirty="0"/>
          </a:p>
          <a:p>
            <a:r>
              <a:rPr lang="ja-JP" altLang="en-US" sz="2400" dirty="0"/>
              <a:t>（２）</a:t>
            </a:r>
            <a:r>
              <a:rPr lang="en-US" altLang="ja-JP" sz="2400" dirty="0"/>
              <a:t> </a:t>
            </a:r>
            <a:r>
              <a:rPr lang="ja-JP" altLang="en-US" sz="2400" dirty="0"/>
              <a:t>金融サービス標準とのすり合わせ推進</a:t>
            </a:r>
            <a:endParaRPr lang="en-US" altLang="ja-JP" sz="2400" dirty="0"/>
          </a:p>
          <a:p>
            <a:r>
              <a:rPr lang="en-US" altLang="ja-JP" sz="2400" dirty="0"/>
              <a:t>	</a:t>
            </a:r>
            <a:r>
              <a:rPr lang="ja-JP" altLang="en-US" sz="2400" dirty="0"/>
              <a:t>・国連</a:t>
            </a:r>
            <a:r>
              <a:rPr lang="en-US" altLang="ja-JP" sz="2400" dirty="0"/>
              <a:t>CEFACT</a:t>
            </a:r>
            <a:r>
              <a:rPr lang="ja-JP" altLang="en-US" sz="2400" dirty="0"/>
              <a:t>支払通知メッセージと</a:t>
            </a:r>
            <a:r>
              <a:rPr lang="en-US" altLang="ja-JP" sz="2400" dirty="0"/>
              <a:t>ISO20022</a:t>
            </a:r>
            <a:r>
              <a:rPr lang="ja-JP" altLang="en-US" sz="2400" dirty="0"/>
              <a:t>標準の組み合</a:t>
            </a:r>
            <a:endParaRPr lang="en-US" altLang="ja-JP" sz="2400" dirty="0"/>
          </a:p>
          <a:p>
            <a:r>
              <a:rPr lang="en-US" altLang="ja-JP" sz="2400"/>
              <a:t>        </a:t>
            </a:r>
            <a:r>
              <a:rPr lang="ja-JP" altLang="en-US" sz="2400"/>
              <a:t>わせ</a:t>
            </a:r>
            <a:r>
              <a:rPr lang="ja-JP" altLang="en-US" sz="2400" dirty="0"/>
              <a:t>実装方式の検討。</a:t>
            </a:r>
            <a:endParaRPr lang="en-US" altLang="ja-JP" sz="2400" dirty="0"/>
          </a:p>
          <a:p>
            <a:r>
              <a:rPr lang="en-US" altLang="ja-JP" sz="2400" dirty="0"/>
              <a:t>	</a:t>
            </a:r>
            <a:r>
              <a:rPr lang="ja-JP" altLang="en-US" sz="2400" dirty="0"/>
              <a:t>・</a:t>
            </a:r>
            <a:r>
              <a:rPr lang="en-US" altLang="ja-JP" sz="2400" dirty="0"/>
              <a:t>ISO 20022</a:t>
            </a:r>
            <a:r>
              <a:rPr lang="ja-JP" altLang="en-US" sz="2400" dirty="0"/>
              <a:t>レジストリ登録についての国内意見調整。</a:t>
            </a:r>
            <a:endParaRPr lang="en-US" altLang="ja-JP" sz="2400" dirty="0">
              <a:solidFill>
                <a:srgbClr val="FF0000"/>
              </a:solidFill>
            </a:endParaRPr>
          </a:p>
        </p:txBody>
      </p:sp>
      <p:sp>
        <p:nvSpPr>
          <p:cNvPr id="19460" name="テキスト ボックス 4"/>
          <p:cNvSpPr txBox="1">
            <a:spLocks noChangeArrowheads="1"/>
          </p:cNvSpPr>
          <p:nvPr/>
        </p:nvSpPr>
        <p:spPr bwMode="auto">
          <a:xfrm>
            <a:off x="330413" y="234047"/>
            <a:ext cx="7501622" cy="523220"/>
          </a:xfrm>
          <a:prstGeom prst="rect">
            <a:avLst/>
          </a:prstGeom>
          <a:noFill/>
          <a:ln w="9525">
            <a:noFill/>
            <a:miter lim="800000"/>
            <a:headEnd/>
            <a:tailEnd/>
          </a:ln>
        </p:spPr>
        <p:txBody>
          <a:bodyPr wrap="square">
            <a:spAutoFit/>
          </a:bodyPr>
          <a:lstStyle/>
          <a:p>
            <a:r>
              <a:rPr lang="ja-JP" altLang="en-US" sz="2800" b="1" dirty="0">
                <a:latin typeface="Calibri" pitchFamily="34" charset="0"/>
              </a:rPr>
              <a:t>３．金流商流情報連携のための標準化促進</a:t>
            </a:r>
            <a:endParaRPr lang="ja-JP" altLang="ja-JP" sz="2800" b="1" dirty="0">
              <a:latin typeface="Calibri" pitchFamily="34"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12</a:t>
            </a:fld>
            <a:endParaRPr kumimoji="1" lang="ja-JP" altLang="en-US"/>
          </a:p>
        </p:txBody>
      </p:sp>
      <p:sp>
        <p:nvSpPr>
          <p:cNvPr id="3" name="角丸四角形吹き出し 2"/>
          <p:cNvSpPr/>
          <p:nvPr/>
        </p:nvSpPr>
        <p:spPr>
          <a:xfrm>
            <a:off x="7099300" y="679299"/>
            <a:ext cx="1999606" cy="747063"/>
          </a:xfrm>
          <a:prstGeom prst="wedgeRoundRectCallout">
            <a:avLst>
              <a:gd name="adj1" fmla="val -37904"/>
              <a:gd name="adj2" fmla="val 960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38" b="1" dirty="0"/>
              <a:t>日本提案の拡張モデルは合意され、必要な情報項目は国連</a:t>
            </a:r>
            <a:r>
              <a:rPr lang="en-US" altLang="ja-JP" sz="1138" b="1" dirty="0"/>
              <a:t>CEFACT</a:t>
            </a:r>
            <a:r>
              <a:rPr lang="ja-JP" altLang="en-US" sz="1138" b="1" dirty="0"/>
              <a:t>より公開された。</a:t>
            </a:r>
            <a:endParaRPr kumimoji="1" lang="ja-JP" altLang="en-US" sz="1138" b="1" dirty="0"/>
          </a:p>
        </p:txBody>
      </p:sp>
      <p:sp>
        <p:nvSpPr>
          <p:cNvPr id="4" name="角丸四角形吹き出し 3"/>
          <p:cNvSpPr/>
          <p:nvPr/>
        </p:nvSpPr>
        <p:spPr>
          <a:xfrm>
            <a:off x="5582938" y="5687258"/>
            <a:ext cx="2771003" cy="556237"/>
          </a:xfrm>
          <a:prstGeom prst="wedgeRoundRectCallout">
            <a:avLst>
              <a:gd name="adj1" fmla="val -59702"/>
              <a:gd name="adj2" fmla="val -14120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38" b="1" dirty="0"/>
              <a:t>XML</a:t>
            </a:r>
            <a:r>
              <a:rPr lang="ja-JP" altLang="en-US" sz="1138" b="1" dirty="0"/>
              <a:t>電文新システム用標準メッセージの産業界合意を待って、意見調整を行う。</a:t>
            </a:r>
            <a:endParaRPr kumimoji="1" lang="ja-JP" altLang="en-US" sz="1138" b="1" dirty="0"/>
          </a:p>
        </p:txBody>
      </p:sp>
      <p:sp>
        <p:nvSpPr>
          <p:cNvPr id="5" name="角丸四角形吹き出し 4"/>
          <p:cNvSpPr/>
          <p:nvPr/>
        </p:nvSpPr>
        <p:spPr>
          <a:xfrm>
            <a:off x="7305261" y="2725289"/>
            <a:ext cx="1204784" cy="993947"/>
          </a:xfrm>
          <a:prstGeom prst="wedgeRoundRectCallout">
            <a:avLst>
              <a:gd name="adj1" fmla="val -118417"/>
              <a:gd name="adj2" fmla="val 621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38" b="1" dirty="0"/>
              <a:t>XML</a:t>
            </a:r>
            <a:r>
              <a:rPr kumimoji="1" lang="ja-JP" altLang="en-US" sz="1138" b="1" dirty="0"/>
              <a:t>電文移行検討会へ提言</a:t>
            </a:r>
          </a:p>
        </p:txBody>
      </p:sp>
    </p:spTree>
    <p:extLst>
      <p:ext uri="{BB962C8B-B14F-4D97-AF65-F5344CB8AC3E}">
        <p14:creationId xmlns:p14="http://schemas.microsoft.com/office/powerpoint/2010/main" val="2203306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61835" y="1044532"/>
            <a:ext cx="2148531" cy="317459"/>
          </a:xfrm>
          <a:prstGeom prst="rect">
            <a:avLst/>
          </a:prstGeom>
          <a:noFill/>
          <a:ln>
            <a:solidFill>
              <a:schemeClr val="accent1"/>
            </a:solidFill>
          </a:ln>
        </p:spPr>
        <p:txBody>
          <a:bodyPr wrap="square" rtlCol="0">
            <a:spAutoFit/>
          </a:bodyPr>
          <a:lstStyle/>
          <a:p>
            <a:r>
              <a:rPr kumimoji="1" lang="ja-JP" altLang="en-US" sz="1463" b="1" dirty="0"/>
              <a:t>拡張支払通知メッセージ</a:t>
            </a:r>
          </a:p>
        </p:txBody>
      </p:sp>
      <p:sp>
        <p:nvSpPr>
          <p:cNvPr id="3" name="テキスト ボックス 2"/>
          <p:cNvSpPr txBox="1"/>
          <p:nvPr/>
        </p:nvSpPr>
        <p:spPr>
          <a:xfrm>
            <a:off x="997294" y="1559911"/>
            <a:ext cx="2148531" cy="317459"/>
          </a:xfrm>
          <a:prstGeom prst="rect">
            <a:avLst/>
          </a:prstGeom>
          <a:noFill/>
          <a:ln>
            <a:solidFill>
              <a:schemeClr val="accent1"/>
            </a:solidFill>
          </a:ln>
        </p:spPr>
        <p:txBody>
          <a:bodyPr wrap="square" rtlCol="0">
            <a:spAutoFit/>
          </a:bodyPr>
          <a:lstStyle/>
          <a:p>
            <a:r>
              <a:rPr kumimoji="1" lang="ja-JP" altLang="en-US" sz="1463" b="1" dirty="0"/>
              <a:t>拡張支払通知文書定義</a:t>
            </a:r>
          </a:p>
        </p:txBody>
      </p:sp>
      <p:sp>
        <p:nvSpPr>
          <p:cNvPr id="4" name="テキスト ボックス 3"/>
          <p:cNvSpPr txBox="1"/>
          <p:nvPr/>
        </p:nvSpPr>
        <p:spPr>
          <a:xfrm>
            <a:off x="997294" y="2145569"/>
            <a:ext cx="1532752" cy="317459"/>
          </a:xfrm>
          <a:prstGeom prst="rect">
            <a:avLst/>
          </a:prstGeom>
          <a:noFill/>
          <a:ln>
            <a:solidFill>
              <a:schemeClr val="accent1"/>
            </a:solidFill>
          </a:ln>
        </p:spPr>
        <p:txBody>
          <a:bodyPr wrap="square" rtlCol="0">
            <a:spAutoFit/>
          </a:bodyPr>
          <a:lstStyle/>
          <a:p>
            <a:r>
              <a:rPr lang="ja-JP" altLang="en-US" sz="1463" b="1" dirty="0"/>
              <a:t>決済支払定義</a:t>
            </a:r>
            <a:endParaRPr kumimoji="1" lang="ja-JP" altLang="en-US" sz="1463" b="1" dirty="0"/>
          </a:p>
        </p:txBody>
      </p:sp>
      <p:sp>
        <p:nvSpPr>
          <p:cNvPr id="6" name="テキスト ボックス 5"/>
          <p:cNvSpPr txBox="1"/>
          <p:nvPr/>
        </p:nvSpPr>
        <p:spPr>
          <a:xfrm>
            <a:off x="3738176" y="2090905"/>
            <a:ext cx="1532752" cy="317459"/>
          </a:xfrm>
          <a:prstGeom prst="rect">
            <a:avLst/>
          </a:prstGeom>
          <a:noFill/>
          <a:ln>
            <a:solidFill>
              <a:schemeClr val="accent1"/>
            </a:solidFill>
          </a:ln>
        </p:spPr>
        <p:txBody>
          <a:bodyPr wrap="square" rtlCol="0">
            <a:spAutoFit/>
          </a:bodyPr>
          <a:lstStyle/>
          <a:p>
            <a:r>
              <a:rPr lang="ja-JP" altLang="en-US" sz="1463" b="1" dirty="0"/>
              <a:t>振込銀行情報</a:t>
            </a:r>
            <a:endParaRPr kumimoji="1" lang="ja-JP" altLang="en-US" sz="1463" b="1" dirty="0"/>
          </a:p>
        </p:txBody>
      </p:sp>
      <p:sp>
        <p:nvSpPr>
          <p:cNvPr id="7" name="テキスト ボックス 6"/>
          <p:cNvSpPr txBox="1"/>
          <p:nvPr/>
        </p:nvSpPr>
        <p:spPr>
          <a:xfrm>
            <a:off x="3738176" y="1567718"/>
            <a:ext cx="1532752" cy="317459"/>
          </a:xfrm>
          <a:prstGeom prst="rect">
            <a:avLst/>
          </a:prstGeom>
          <a:noFill/>
          <a:ln>
            <a:solidFill>
              <a:schemeClr val="accent1"/>
            </a:solidFill>
          </a:ln>
        </p:spPr>
        <p:txBody>
          <a:bodyPr wrap="square" rtlCol="0">
            <a:spAutoFit/>
          </a:bodyPr>
          <a:lstStyle/>
          <a:p>
            <a:r>
              <a:rPr lang="ja-JP" altLang="en-US" sz="1463" b="1" dirty="0"/>
              <a:t>受取人情報</a:t>
            </a:r>
            <a:endParaRPr kumimoji="1" lang="ja-JP" altLang="en-US" sz="1463" b="1" dirty="0"/>
          </a:p>
        </p:txBody>
      </p:sp>
      <p:sp>
        <p:nvSpPr>
          <p:cNvPr id="8" name="テキスト ボックス 7"/>
          <p:cNvSpPr txBox="1"/>
          <p:nvPr/>
        </p:nvSpPr>
        <p:spPr>
          <a:xfrm>
            <a:off x="3738176" y="1044532"/>
            <a:ext cx="1532752" cy="317459"/>
          </a:xfrm>
          <a:prstGeom prst="rect">
            <a:avLst/>
          </a:prstGeom>
          <a:noFill/>
          <a:ln>
            <a:solidFill>
              <a:schemeClr val="accent1"/>
            </a:solidFill>
          </a:ln>
        </p:spPr>
        <p:txBody>
          <a:bodyPr wrap="square" rtlCol="0">
            <a:spAutoFit/>
          </a:bodyPr>
          <a:lstStyle/>
          <a:p>
            <a:r>
              <a:rPr lang="ja-JP" altLang="en-US" sz="1463" b="1" dirty="0"/>
              <a:t>支払者情報</a:t>
            </a:r>
            <a:endParaRPr kumimoji="1" lang="ja-JP" altLang="en-US" sz="1463" b="1" dirty="0"/>
          </a:p>
        </p:txBody>
      </p:sp>
      <p:sp>
        <p:nvSpPr>
          <p:cNvPr id="9" name="テキスト ボックス 8"/>
          <p:cNvSpPr txBox="1"/>
          <p:nvPr/>
        </p:nvSpPr>
        <p:spPr>
          <a:xfrm>
            <a:off x="3738176" y="2612978"/>
            <a:ext cx="1532752" cy="317459"/>
          </a:xfrm>
          <a:prstGeom prst="rect">
            <a:avLst/>
          </a:prstGeom>
          <a:noFill/>
          <a:ln>
            <a:solidFill>
              <a:schemeClr val="accent1"/>
            </a:solidFill>
          </a:ln>
        </p:spPr>
        <p:txBody>
          <a:bodyPr wrap="square" rtlCol="0">
            <a:spAutoFit/>
          </a:bodyPr>
          <a:lstStyle/>
          <a:p>
            <a:r>
              <a:rPr lang="ja-JP" altLang="en-US" sz="1463" b="1" dirty="0"/>
              <a:t>金額情報</a:t>
            </a:r>
            <a:endParaRPr kumimoji="1" lang="ja-JP" altLang="en-US" sz="1463" b="1" dirty="0"/>
          </a:p>
        </p:txBody>
      </p:sp>
      <p:sp>
        <p:nvSpPr>
          <p:cNvPr id="10" name="テキスト ボックス 9"/>
          <p:cNvSpPr txBox="1"/>
          <p:nvPr/>
        </p:nvSpPr>
        <p:spPr>
          <a:xfrm>
            <a:off x="6077466" y="2612978"/>
            <a:ext cx="1532752" cy="317459"/>
          </a:xfrm>
          <a:prstGeom prst="rect">
            <a:avLst/>
          </a:prstGeom>
          <a:noFill/>
          <a:ln>
            <a:solidFill>
              <a:schemeClr val="accent1"/>
            </a:solidFill>
          </a:ln>
        </p:spPr>
        <p:txBody>
          <a:bodyPr wrap="square" rtlCol="0">
            <a:spAutoFit/>
          </a:bodyPr>
          <a:lstStyle/>
          <a:p>
            <a:r>
              <a:rPr lang="ja-JP" altLang="en-US" sz="1463" b="1" dirty="0"/>
              <a:t>相殺情報</a:t>
            </a:r>
            <a:endParaRPr kumimoji="1" lang="ja-JP" altLang="en-US" sz="1463" b="1" dirty="0"/>
          </a:p>
        </p:txBody>
      </p:sp>
      <p:sp>
        <p:nvSpPr>
          <p:cNvPr id="11" name="テキスト ボックス 10"/>
          <p:cNvSpPr txBox="1"/>
          <p:nvPr/>
        </p:nvSpPr>
        <p:spPr>
          <a:xfrm>
            <a:off x="997294" y="3122782"/>
            <a:ext cx="1532752" cy="317459"/>
          </a:xfrm>
          <a:prstGeom prst="rect">
            <a:avLst/>
          </a:prstGeom>
          <a:noFill/>
          <a:ln>
            <a:solidFill>
              <a:schemeClr val="accent1"/>
            </a:solidFill>
          </a:ln>
        </p:spPr>
        <p:txBody>
          <a:bodyPr wrap="square" rtlCol="0">
            <a:spAutoFit/>
          </a:bodyPr>
          <a:lstStyle/>
          <a:p>
            <a:r>
              <a:rPr lang="ja-JP" altLang="en-US" sz="1463" b="1" dirty="0"/>
              <a:t>関連取引情報</a:t>
            </a:r>
            <a:endParaRPr kumimoji="1" lang="ja-JP" altLang="en-US" sz="1463" b="1" dirty="0"/>
          </a:p>
        </p:txBody>
      </p:sp>
      <p:sp>
        <p:nvSpPr>
          <p:cNvPr id="12" name="テキスト ボックス 11"/>
          <p:cNvSpPr txBox="1"/>
          <p:nvPr/>
        </p:nvSpPr>
        <p:spPr>
          <a:xfrm>
            <a:off x="3738176" y="3112050"/>
            <a:ext cx="1532752" cy="317459"/>
          </a:xfrm>
          <a:prstGeom prst="rect">
            <a:avLst/>
          </a:prstGeom>
          <a:noFill/>
          <a:ln>
            <a:solidFill>
              <a:schemeClr val="accent1"/>
            </a:solidFill>
          </a:ln>
        </p:spPr>
        <p:txBody>
          <a:bodyPr wrap="square" rtlCol="0">
            <a:spAutoFit/>
          </a:bodyPr>
          <a:lstStyle/>
          <a:p>
            <a:r>
              <a:rPr lang="ja-JP" altLang="en-US" sz="1463" b="1" dirty="0"/>
              <a:t>取引当事者定義</a:t>
            </a:r>
            <a:endParaRPr kumimoji="1" lang="ja-JP" altLang="en-US" sz="1463" b="1" dirty="0"/>
          </a:p>
        </p:txBody>
      </p:sp>
      <p:sp>
        <p:nvSpPr>
          <p:cNvPr id="13" name="テキスト ボックス 12"/>
          <p:cNvSpPr txBox="1"/>
          <p:nvPr/>
        </p:nvSpPr>
        <p:spPr>
          <a:xfrm>
            <a:off x="3738176" y="3659353"/>
            <a:ext cx="1532752" cy="317459"/>
          </a:xfrm>
          <a:prstGeom prst="rect">
            <a:avLst/>
          </a:prstGeom>
          <a:noFill/>
          <a:ln>
            <a:solidFill>
              <a:schemeClr val="accent1"/>
            </a:solidFill>
          </a:ln>
        </p:spPr>
        <p:txBody>
          <a:bodyPr wrap="square" rtlCol="0">
            <a:spAutoFit/>
          </a:bodyPr>
          <a:lstStyle/>
          <a:p>
            <a:r>
              <a:rPr lang="ja-JP" altLang="en-US" sz="1463" b="1" dirty="0"/>
              <a:t>決済定義</a:t>
            </a:r>
            <a:endParaRPr kumimoji="1" lang="ja-JP" altLang="en-US" sz="1463" b="1" dirty="0"/>
          </a:p>
        </p:txBody>
      </p:sp>
      <p:sp>
        <p:nvSpPr>
          <p:cNvPr id="14" name="テキスト ボックス 13"/>
          <p:cNvSpPr txBox="1"/>
          <p:nvPr/>
        </p:nvSpPr>
        <p:spPr>
          <a:xfrm>
            <a:off x="6037307" y="3122782"/>
            <a:ext cx="1984545" cy="317459"/>
          </a:xfrm>
          <a:prstGeom prst="rect">
            <a:avLst/>
          </a:prstGeom>
          <a:noFill/>
          <a:ln>
            <a:solidFill>
              <a:schemeClr val="accent1"/>
            </a:solidFill>
          </a:ln>
        </p:spPr>
        <p:txBody>
          <a:bodyPr wrap="square" rtlCol="0">
            <a:spAutoFit/>
          </a:bodyPr>
          <a:lstStyle/>
          <a:p>
            <a:r>
              <a:rPr lang="ja-JP" altLang="en-US" sz="1463" b="1" dirty="0"/>
              <a:t>請求先・請求元定義</a:t>
            </a:r>
            <a:endParaRPr kumimoji="1" lang="ja-JP" altLang="en-US" sz="1463" b="1" dirty="0"/>
          </a:p>
        </p:txBody>
      </p:sp>
      <p:sp>
        <p:nvSpPr>
          <p:cNvPr id="15" name="テキスト ボックス 14"/>
          <p:cNvSpPr txBox="1"/>
          <p:nvPr/>
        </p:nvSpPr>
        <p:spPr>
          <a:xfrm>
            <a:off x="6077466" y="3661584"/>
            <a:ext cx="1532752" cy="317459"/>
          </a:xfrm>
          <a:prstGeom prst="rect">
            <a:avLst/>
          </a:prstGeom>
          <a:noFill/>
          <a:ln>
            <a:solidFill>
              <a:schemeClr val="accent1"/>
            </a:solidFill>
          </a:ln>
        </p:spPr>
        <p:txBody>
          <a:bodyPr wrap="square" rtlCol="0">
            <a:spAutoFit/>
          </a:bodyPr>
          <a:lstStyle/>
          <a:p>
            <a:r>
              <a:rPr lang="ja-JP" altLang="en-US" sz="1463" b="1" dirty="0"/>
              <a:t>金額情報</a:t>
            </a:r>
            <a:endParaRPr kumimoji="1" lang="ja-JP" altLang="en-US" sz="1463" b="1" dirty="0"/>
          </a:p>
        </p:txBody>
      </p:sp>
      <p:sp>
        <p:nvSpPr>
          <p:cNvPr id="16" name="テキスト ボックス 15"/>
          <p:cNvSpPr txBox="1"/>
          <p:nvPr/>
        </p:nvSpPr>
        <p:spPr>
          <a:xfrm>
            <a:off x="7948228" y="3663815"/>
            <a:ext cx="1532752" cy="317459"/>
          </a:xfrm>
          <a:prstGeom prst="rect">
            <a:avLst/>
          </a:prstGeom>
          <a:noFill/>
          <a:ln>
            <a:solidFill>
              <a:schemeClr val="accent1"/>
            </a:solidFill>
          </a:ln>
        </p:spPr>
        <p:txBody>
          <a:bodyPr wrap="square" rtlCol="0">
            <a:spAutoFit/>
          </a:bodyPr>
          <a:lstStyle/>
          <a:p>
            <a:r>
              <a:rPr lang="ja-JP" altLang="en-US" sz="1463" b="1" dirty="0"/>
              <a:t>相殺情報</a:t>
            </a:r>
            <a:endParaRPr kumimoji="1" lang="ja-JP" altLang="en-US" sz="1463" b="1" dirty="0"/>
          </a:p>
        </p:txBody>
      </p:sp>
      <p:sp>
        <p:nvSpPr>
          <p:cNvPr id="17" name="テキスト ボックス 16"/>
          <p:cNvSpPr txBox="1"/>
          <p:nvPr/>
        </p:nvSpPr>
        <p:spPr>
          <a:xfrm>
            <a:off x="1613073" y="3912579"/>
            <a:ext cx="1532752" cy="317459"/>
          </a:xfrm>
          <a:prstGeom prst="rect">
            <a:avLst/>
          </a:prstGeom>
          <a:noFill/>
          <a:ln>
            <a:solidFill>
              <a:schemeClr val="accent1"/>
            </a:solidFill>
          </a:ln>
        </p:spPr>
        <p:txBody>
          <a:bodyPr wrap="square" rtlCol="0">
            <a:spAutoFit/>
          </a:bodyPr>
          <a:lstStyle/>
          <a:p>
            <a:r>
              <a:rPr lang="ja-JP" altLang="en-US" sz="1463" b="1" dirty="0"/>
              <a:t>取引明細情報</a:t>
            </a:r>
            <a:endParaRPr kumimoji="1" lang="ja-JP" altLang="en-US" sz="1463" b="1" dirty="0"/>
          </a:p>
        </p:txBody>
      </p:sp>
      <p:sp>
        <p:nvSpPr>
          <p:cNvPr id="18" name="テキスト ボックス 17"/>
          <p:cNvSpPr txBox="1"/>
          <p:nvPr/>
        </p:nvSpPr>
        <p:spPr>
          <a:xfrm>
            <a:off x="2315862" y="4552334"/>
            <a:ext cx="1532752" cy="317459"/>
          </a:xfrm>
          <a:prstGeom prst="rect">
            <a:avLst/>
          </a:prstGeom>
          <a:noFill/>
          <a:ln>
            <a:solidFill>
              <a:schemeClr val="accent1"/>
            </a:solidFill>
          </a:ln>
        </p:spPr>
        <p:txBody>
          <a:bodyPr wrap="square" rtlCol="0">
            <a:spAutoFit/>
          </a:bodyPr>
          <a:lstStyle/>
          <a:p>
            <a:r>
              <a:rPr lang="ja-JP" altLang="en-US" sz="1463" b="1" dirty="0"/>
              <a:t>決済明細情報</a:t>
            </a:r>
            <a:endParaRPr kumimoji="1" lang="ja-JP" altLang="en-US" sz="1463" b="1" dirty="0"/>
          </a:p>
        </p:txBody>
      </p:sp>
      <p:sp>
        <p:nvSpPr>
          <p:cNvPr id="19" name="テキスト ボックス 18"/>
          <p:cNvSpPr txBox="1"/>
          <p:nvPr/>
        </p:nvSpPr>
        <p:spPr>
          <a:xfrm>
            <a:off x="5270928" y="4567107"/>
            <a:ext cx="1532752" cy="317459"/>
          </a:xfrm>
          <a:prstGeom prst="rect">
            <a:avLst/>
          </a:prstGeom>
          <a:noFill/>
          <a:ln>
            <a:solidFill>
              <a:schemeClr val="accent1"/>
            </a:solidFill>
          </a:ln>
        </p:spPr>
        <p:txBody>
          <a:bodyPr wrap="square" rtlCol="0">
            <a:spAutoFit/>
          </a:bodyPr>
          <a:lstStyle/>
          <a:p>
            <a:r>
              <a:rPr lang="ja-JP" altLang="en-US" sz="1463" b="1" dirty="0"/>
              <a:t>注文情報</a:t>
            </a:r>
            <a:endParaRPr kumimoji="1" lang="ja-JP" altLang="en-US" sz="1463" b="1" dirty="0"/>
          </a:p>
        </p:txBody>
      </p:sp>
      <p:sp>
        <p:nvSpPr>
          <p:cNvPr id="20" name="テキスト ボックス 19"/>
          <p:cNvSpPr txBox="1"/>
          <p:nvPr/>
        </p:nvSpPr>
        <p:spPr>
          <a:xfrm>
            <a:off x="5277625" y="5061550"/>
            <a:ext cx="1532752" cy="317459"/>
          </a:xfrm>
          <a:prstGeom prst="rect">
            <a:avLst/>
          </a:prstGeom>
          <a:noFill/>
          <a:ln>
            <a:solidFill>
              <a:schemeClr val="accent1"/>
            </a:solidFill>
          </a:ln>
        </p:spPr>
        <p:txBody>
          <a:bodyPr wrap="square" rtlCol="0">
            <a:spAutoFit/>
          </a:bodyPr>
          <a:lstStyle/>
          <a:p>
            <a:r>
              <a:rPr lang="ja-JP" altLang="en-US" sz="1463" b="1" dirty="0"/>
              <a:t>納入情報</a:t>
            </a:r>
            <a:endParaRPr kumimoji="1" lang="ja-JP" altLang="en-US" sz="1463" b="1" dirty="0"/>
          </a:p>
        </p:txBody>
      </p:sp>
      <p:sp>
        <p:nvSpPr>
          <p:cNvPr id="21" name="テキスト ボックス 20"/>
          <p:cNvSpPr txBox="1"/>
          <p:nvPr/>
        </p:nvSpPr>
        <p:spPr>
          <a:xfrm>
            <a:off x="5311090" y="5598127"/>
            <a:ext cx="1532752" cy="317459"/>
          </a:xfrm>
          <a:prstGeom prst="rect">
            <a:avLst/>
          </a:prstGeom>
          <a:noFill/>
          <a:ln>
            <a:solidFill>
              <a:schemeClr val="accent1"/>
            </a:solidFill>
          </a:ln>
        </p:spPr>
        <p:txBody>
          <a:bodyPr wrap="square" rtlCol="0">
            <a:spAutoFit/>
          </a:bodyPr>
          <a:lstStyle/>
          <a:p>
            <a:r>
              <a:rPr lang="ja-JP" altLang="en-US" sz="1463" b="1" dirty="0"/>
              <a:t>製品情報</a:t>
            </a:r>
            <a:endParaRPr kumimoji="1" lang="ja-JP" altLang="en-US" sz="1463" b="1" dirty="0"/>
          </a:p>
        </p:txBody>
      </p:sp>
      <p:cxnSp>
        <p:nvCxnSpPr>
          <p:cNvPr id="25" name="直線コネクタ 24"/>
          <p:cNvCxnSpPr/>
          <p:nvPr/>
        </p:nvCxnSpPr>
        <p:spPr>
          <a:xfrm>
            <a:off x="702791" y="1344613"/>
            <a:ext cx="10040" cy="1908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702790" y="1709951"/>
            <a:ext cx="294504" cy="10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a:endCxn id="4" idx="1"/>
          </p:cNvCxnSpPr>
          <p:nvPr/>
        </p:nvCxnSpPr>
        <p:spPr>
          <a:xfrm>
            <a:off x="712831" y="2299516"/>
            <a:ext cx="284463" cy="4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H="1">
            <a:off x="712831" y="3278957"/>
            <a:ext cx="284464" cy="613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1405582" y="3422865"/>
            <a:ext cx="10040" cy="63975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1405581" y="4060944"/>
            <a:ext cx="284464" cy="16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2071560" y="4212661"/>
            <a:ext cx="0" cy="4897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V="1">
            <a:off x="2071560" y="4718116"/>
            <a:ext cx="284464" cy="16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線コネクタ 42"/>
          <p:cNvCxnSpPr>
            <a:stCxn id="18" idx="3"/>
            <a:endCxn id="19" idx="1"/>
          </p:cNvCxnSpPr>
          <p:nvPr/>
        </p:nvCxnSpPr>
        <p:spPr>
          <a:xfrm>
            <a:off x="3848614" y="4711064"/>
            <a:ext cx="1422314" cy="14773"/>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a:off x="4504552" y="4702374"/>
            <a:ext cx="0" cy="104579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H="1">
            <a:off x="4504552" y="5211590"/>
            <a:ext cx="9102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H="1">
            <a:off x="4504552" y="5748168"/>
            <a:ext cx="9102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3433635" y="1194573"/>
            <a:ext cx="20078" cy="156453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54"/>
          <p:cNvCxnSpPr>
            <a:stCxn id="4" idx="3"/>
          </p:cNvCxnSpPr>
          <p:nvPr/>
        </p:nvCxnSpPr>
        <p:spPr>
          <a:xfrm flipV="1">
            <a:off x="2530046" y="2297841"/>
            <a:ext cx="900243" cy="6458"/>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線コネクタ 56"/>
          <p:cNvCxnSpPr>
            <a:stCxn id="8" idx="1"/>
          </p:cNvCxnSpPr>
          <p:nvPr/>
        </p:nvCxnSpPr>
        <p:spPr>
          <a:xfrm flipH="1" flipV="1">
            <a:off x="3430290" y="1194572"/>
            <a:ext cx="307886" cy="869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flipH="1" flipV="1">
            <a:off x="3430289" y="1749283"/>
            <a:ext cx="307887" cy="2231"/>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flipH="1" flipV="1">
            <a:off x="3430289" y="2282501"/>
            <a:ext cx="307887" cy="2231"/>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p:nvCxnSpPr>
        <p:spPr>
          <a:xfrm flipH="1" flipV="1">
            <a:off x="3430289" y="2759110"/>
            <a:ext cx="307887" cy="2231"/>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p:cNvCxnSpPr>
            <a:endCxn id="11" idx="3"/>
          </p:cNvCxnSpPr>
          <p:nvPr/>
        </p:nvCxnSpPr>
        <p:spPr>
          <a:xfrm flipH="1" flipV="1">
            <a:off x="2530046" y="3281512"/>
            <a:ext cx="1208132" cy="5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a:off x="3430289" y="3285091"/>
            <a:ext cx="0" cy="5265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p:cNvCxnSpPr>
            <a:endCxn id="13" idx="1"/>
          </p:cNvCxnSpPr>
          <p:nvPr/>
        </p:nvCxnSpPr>
        <p:spPr>
          <a:xfrm>
            <a:off x="3430289" y="3811625"/>
            <a:ext cx="307887" cy="6458"/>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線コネクタ 68"/>
          <p:cNvCxnSpPr>
            <a:stCxn id="9" idx="3"/>
            <a:endCxn id="10" idx="1"/>
          </p:cNvCxnSpPr>
          <p:nvPr/>
        </p:nvCxnSpPr>
        <p:spPr>
          <a:xfrm>
            <a:off x="5270928" y="2771708"/>
            <a:ext cx="8065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直線コネクタ 70"/>
          <p:cNvCxnSpPr>
            <a:stCxn id="13" idx="3"/>
            <a:endCxn id="15" idx="1"/>
          </p:cNvCxnSpPr>
          <p:nvPr/>
        </p:nvCxnSpPr>
        <p:spPr>
          <a:xfrm>
            <a:off x="5270928" y="3818083"/>
            <a:ext cx="806538" cy="2231"/>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flipH="1">
            <a:off x="5602245" y="3253303"/>
            <a:ext cx="6693" cy="558322"/>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直線コネクタ 75"/>
          <p:cNvCxnSpPr>
            <a:endCxn id="14" idx="1"/>
          </p:cNvCxnSpPr>
          <p:nvPr/>
        </p:nvCxnSpPr>
        <p:spPr>
          <a:xfrm>
            <a:off x="5608938" y="3253304"/>
            <a:ext cx="428369" cy="2820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直線コネクタ 77"/>
          <p:cNvCxnSpPr>
            <a:stCxn id="15" idx="3"/>
            <a:endCxn id="16" idx="1"/>
          </p:cNvCxnSpPr>
          <p:nvPr/>
        </p:nvCxnSpPr>
        <p:spPr>
          <a:xfrm>
            <a:off x="7610218" y="3820314"/>
            <a:ext cx="338010" cy="2231"/>
          </a:xfrm>
          <a:prstGeom prst="line">
            <a:avLst/>
          </a:prstGeom>
        </p:spPr>
        <p:style>
          <a:lnRef idx="1">
            <a:schemeClr val="accent1"/>
          </a:lnRef>
          <a:fillRef idx="0">
            <a:schemeClr val="accent1"/>
          </a:fillRef>
          <a:effectRef idx="0">
            <a:schemeClr val="accent1"/>
          </a:effectRef>
          <a:fontRef idx="minor">
            <a:schemeClr val="tx1"/>
          </a:fontRef>
        </p:style>
      </p:cxnSp>
      <p:sp>
        <p:nvSpPr>
          <p:cNvPr id="79" name="テキスト ボックス 78"/>
          <p:cNvSpPr txBox="1"/>
          <p:nvPr/>
        </p:nvSpPr>
        <p:spPr>
          <a:xfrm>
            <a:off x="1459128" y="3404275"/>
            <a:ext cx="1151239" cy="317459"/>
          </a:xfrm>
          <a:prstGeom prst="rect">
            <a:avLst/>
          </a:prstGeom>
          <a:noFill/>
        </p:spPr>
        <p:txBody>
          <a:bodyPr wrap="square" rtlCol="0">
            <a:spAutoFit/>
          </a:bodyPr>
          <a:lstStyle/>
          <a:p>
            <a:r>
              <a:rPr kumimoji="1" lang="ja-JP" altLang="en-US" sz="1463" dirty="0">
                <a:solidFill>
                  <a:srgbClr val="FF0000"/>
                </a:solidFill>
              </a:rPr>
              <a:t>請求書単位</a:t>
            </a:r>
          </a:p>
        </p:txBody>
      </p:sp>
      <p:sp>
        <p:nvSpPr>
          <p:cNvPr id="80" name="テキスト ボックス 79"/>
          <p:cNvSpPr txBox="1"/>
          <p:nvPr/>
        </p:nvSpPr>
        <p:spPr>
          <a:xfrm>
            <a:off x="2039768" y="4212078"/>
            <a:ext cx="1151239" cy="317459"/>
          </a:xfrm>
          <a:prstGeom prst="rect">
            <a:avLst/>
          </a:prstGeom>
          <a:noFill/>
        </p:spPr>
        <p:txBody>
          <a:bodyPr wrap="square" rtlCol="0">
            <a:spAutoFit/>
          </a:bodyPr>
          <a:lstStyle/>
          <a:p>
            <a:r>
              <a:rPr lang="ja-JP" altLang="en-US" sz="1463" dirty="0">
                <a:solidFill>
                  <a:srgbClr val="FF0000"/>
                </a:solidFill>
              </a:rPr>
              <a:t>納品</a:t>
            </a:r>
            <a:r>
              <a:rPr kumimoji="1" lang="ja-JP" altLang="en-US" sz="1463" dirty="0">
                <a:solidFill>
                  <a:srgbClr val="FF0000"/>
                </a:solidFill>
              </a:rPr>
              <a:t>書単位</a:t>
            </a:r>
          </a:p>
        </p:txBody>
      </p:sp>
      <p:sp>
        <p:nvSpPr>
          <p:cNvPr id="81" name="テキスト ボックス 80"/>
          <p:cNvSpPr txBox="1"/>
          <p:nvPr/>
        </p:nvSpPr>
        <p:spPr>
          <a:xfrm>
            <a:off x="2610366" y="4897555"/>
            <a:ext cx="1444067" cy="317459"/>
          </a:xfrm>
          <a:prstGeom prst="rect">
            <a:avLst/>
          </a:prstGeom>
          <a:noFill/>
        </p:spPr>
        <p:txBody>
          <a:bodyPr wrap="square" rtlCol="0">
            <a:spAutoFit/>
          </a:bodyPr>
          <a:lstStyle/>
          <a:p>
            <a:r>
              <a:rPr lang="ja-JP" altLang="en-US" sz="1463" dirty="0">
                <a:solidFill>
                  <a:srgbClr val="FF0000"/>
                </a:solidFill>
              </a:rPr>
              <a:t>納品内訳</a:t>
            </a:r>
            <a:r>
              <a:rPr kumimoji="1" lang="ja-JP" altLang="en-US" sz="1463" dirty="0">
                <a:solidFill>
                  <a:srgbClr val="FF0000"/>
                </a:solidFill>
              </a:rPr>
              <a:t>単位</a:t>
            </a:r>
          </a:p>
        </p:txBody>
      </p:sp>
      <p:sp>
        <p:nvSpPr>
          <p:cNvPr id="82" name="テキスト ボックス 81"/>
          <p:cNvSpPr txBox="1"/>
          <p:nvPr/>
        </p:nvSpPr>
        <p:spPr>
          <a:xfrm>
            <a:off x="1286776" y="2440818"/>
            <a:ext cx="1495940" cy="317459"/>
          </a:xfrm>
          <a:prstGeom prst="rect">
            <a:avLst/>
          </a:prstGeom>
          <a:noFill/>
        </p:spPr>
        <p:txBody>
          <a:bodyPr wrap="square" rtlCol="0">
            <a:spAutoFit/>
          </a:bodyPr>
          <a:lstStyle/>
          <a:p>
            <a:r>
              <a:rPr lang="ja-JP" altLang="en-US" sz="1463" dirty="0">
                <a:solidFill>
                  <a:srgbClr val="FF0000"/>
                </a:solidFill>
              </a:rPr>
              <a:t>支払手段</a:t>
            </a:r>
            <a:r>
              <a:rPr kumimoji="1" lang="ja-JP" altLang="en-US" sz="1463" dirty="0">
                <a:solidFill>
                  <a:srgbClr val="FF0000"/>
                </a:solidFill>
              </a:rPr>
              <a:t>単位</a:t>
            </a:r>
          </a:p>
        </p:txBody>
      </p:sp>
      <p:sp>
        <p:nvSpPr>
          <p:cNvPr id="5" name="テキスト ボックス 4"/>
          <p:cNvSpPr txBox="1"/>
          <p:nvPr/>
        </p:nvSpPr>
        <p:spPr>
          <a:xfrm>
            <a:off x="1395800" y="197326"/>
            <a:ext cx="8021852" cy="584775"/>
          </a:xfrm>
          <a:prstGeom prst="rect">
            <a:avLst/>
          </a:prstGeom>
          <a:noFill/>
        </p:spPr>
        <p:txBody>
          <a:bodyPr wrap="square" rtlCol="0">
            <a:spAutoFit/>
          </a:bodyPr>
          <a:lstStyle/>
          <a:p>
            <a:r>
              <a:rPr kumimoji="1" lang="ja-JP" altLang="en-US" sz="3200" dirty="0"/>
              <a:t>国連</a:t>
            </a:r>
            <a:r>
              <a:rPr kumimoji="1" lang="en-US" altLang="ja-JP" sz="3200" dirty="0"/>
              <a:t>CEFACT </a:t>
            </a:r>
            <a:r>
              <a:rPr kumimoji="1" lang="ja-JP" altLang="en-US" sz="3200" dirty="0"/>
              <a:t>拡張支払通知メッセージの構造</a:t>
            </a:r>
          </a:p>
        </p:txBody>
      </p:sp>
      <p:sp>
        <p:nvSpPr>
          <p:cNvPr id="22" name="円/楕円 21"/>
          <p:cNvSpPr/>
          <p:nvPr/>
        </p:nvSpPr>
        <p:spPr>
          <a:xfrm>
            <a:off x="7712844" y="3450051"/>
            <a:ext cx="2003521" cy="7360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52"/>
          <p:cNvSpPr/>
          <p:nvPr/>
        </p:nvSpPr>
        <p:spPr>
          <a:xfrm>
            <a:off x="5836698" y="2335229"/>
            <a:ext cx="2003521" cy="7360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p:nvSpPr>
        <p:spPr>
          <a:xfrm>
            <a:off x="5007380" y="4229717"/>
            <a:ext cx="2140172" cy="21408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8021852" y="5038531"/>
            <a:ext cx="1395800" cy="523220"/>
          </a:xfrm>
          <a:prstGeom prst="rect">
            <a:avLst/>
          </a:prstGeom>
          <a:noFill/>
        </p:spPr>
        <p:txBody>
          <a:bodyPr wrap="square" rtlCol="0">
            <a:spAutoFit/>
          </a:bodyPr>
          <a:lstStyle/>
          <a:p>
            <a:r>
              <a:rPr kumimoji="1" lang="ja-JP" altLang="en-US" sz="2800" b="1" dirty="0"/>
              <a:t>追加</a:t>
            </a:r>
          </a:p>
        </p:txBody>
      </p:sp>
      <p:cxnSp>
        <p:nvCxnSpPr>
          <p:cNvPr id="28" name="直線矢印コネクタ 27"/>
          <p:cNvCxnSpPr>
            <a:stCxn id="24" idx="0"/>
            <a:endCxn id="22" idx="4"/>
          </p:cNvCxnSpPr>
          <p:nvPr/>
        </p:nvCxnSpPr>
        <p:spPr>
          <a:xfrm flipH="1" flipV="1">
            <a:off x="8714605" y="4186112"/>
            <a:ext cx="5147" cy="85241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H="1">
            <a:off x="7284203" y="5300141"/>
            <a:ext cx="556016" cy="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3" name="スライド番号プレースホルダー 22"/>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13</a:t>
            </a:fld>
            <a:endParaRPr lang="ja-JP" altLang="en-US">
              <a:solidFill>
                <a:prstClr val="black">
                  <a:tint val="75000"/>
                </a:prstClr>
              </a:solidFill>
            </a:endParaRPr>
          </a:p>
        </p:txBody>
      </p:sp>
    </p:spTree>
    <p:extLst>
      <p:ext uri="{BB962C8B-B14F-4D97-AF65-F5344CB8AC3E}">
        <p14:creationId xmlns:p14="http://schemas.microsoft.com/office/powerpoint/2010/main" val="3070912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a:t>
            </a:fld>
            <a:endParaRPr lang="ja-JP" altLang="en-US">
              <a:solidFill>
                <a:prstClr val="black">
                  <a:tint val="75000"/>
                </a:prstClr>
              </a:solidFill>
            </a:endParaRPr>
          </a:p>
        </p:txBody>
      </p:sp>
      <p:sp>
        <p:nvSpPr>
          <p:cNvPr id="3" name="テキスト ボックス 2"/>
          <p:cNvSpPr txBox="1"/>
          <p:nvPr/>
        </p:nvSpPr>
        <p:spPr>
          <a:xfrm>
            <a:off x="1219201" y="595746"/>
            <a:ext cx="7966363" cy="584775"/>
          </a:xfrm>
          <a:prstGeom prst="rect">
            <a:avLst/>
          </a:prstGeom>
          <a:noFill/>
        </p:spPr>
        <p:txBody>
          <a:bodyPr wrap="square" rtlCol="0">
            <a:spAutoFit/>
          </a:bodyPr>
          <a:lstStyle/>
          <a:p>
            <a:r>
              <a:rPr lang="ja-JP" altLang="ja-JP" sz="3200" b="1" dirty="0"/>
              <a:t>金流商流情報連携タスクフォース活動</a:t>
            </a:r>
            <a:r>
              <a:rPr lang="ja-JP" altLang="en-US" sz="3200" b="1" dirty="0"/>
              <a:t>総括</a:t>
            </a:r>
            <a:endParaRPr kumimoji="1" lang="ja-JP" altLang="en-US" sz="3200" dirty="0"/>
          </a:p>
        </p:txBody>
      </p:sp>
      <p:sp>
        <p:nvSpPr>
          <p:cNvPr id="5" name="テキスト ボックス 4"/>
          <p:cNvSpPr txBox="1"/>
          <p:nvPr/>
        </p:nvSpPr>
        <p:spPr>
          <a:xfrm>
            <a:off x="858982" y="1704109"/>
            <a:ext cx="8326582" cy="3785652"/>
          </a:xfrm>
          <a:prstGeom prst="rect">
            <a:avLst/>
          </a:prstGeom>
          <a:noFill/>
          <a:ln>
            <a:solidFill>
              <a:schemeClr val="accent1"/>
            </a:solidFill>
          </a:ln>
        </p:spPr>
        <p:txBody>
          <a:bodyPr wrap="square" rtlCol="0">
            <a:spAutoFit/>
          </a:bodyPr>
          <a:lstStyle/>
          <a:p>
            <a:r>
              <a:rPr lang="ja-JP" altLang="ja-JP" sz="2400" dirty="0"/>
              <a:t>金流商流情報連携タスクフォースは、金融界と産業界が協力し、入出金や決済などの金流情報と受発注や商取引などの商流情報を連携させることで、新しいサービスの開発や業務の効率化を図ることを目的とした活動を推進するとともに、グローバル・サプライチェーン・ファイナンスの可能性調査も行った。</a:t>
            </a:r>
            <a:r>
              <a:rPr lang="en-US" altLang="ja-JP" sz="2400" dirty="0"/>
              <a:t> </a:t>
            </a:r>
          </a:p>
          <a:p>
            <a:endParaRPr lang="ja-JP" altLang="ja-JP" sz="2400" dirty="0"/>
          </a:p>
          <a:p>
            <a:r>
              <a:rPr lang="en-US" altLang="ja-JP" sz="2400" dirty="0"/>
              <a:t>2015</a:t>
            </a:r>
            <a:r>
              <a:rPr lang="ja-JP" altLang="ja-JP" sz="2400" dirty="0"/>
              <a:t>年度は、特に、金融審議会における「決済業務等の高度化に関する</a:t>
            </a:r>
            <a:r>
              <a:rPr lang="en-US" altLang="ja-JP" sz="2400" dirty="0"/>
              <a:t>WG</a:t>
            </a:r>
            <a:r>
              <a:rPr lang="ja-JP" altLang="ja-JP" sz="2400" dirty="0"/>
              <a:t>報告」の方針に従って、金融決済に商取引情報を関連づける新システムのデータモデルにつき集中的な検討を行った。</a:t>
            </a:r>
            <a:endParaRPr kumimoji="1" lang="ja-JP" altLang="en-US" sz="2400" dirty="0"/>
          </a:p>
        </p:txBody>
      </p:sp>
    </p:spTree>
    <p:extLst>
      <p:ext uri="{BB962C8B-B14F-4D97-AF65-F5344CB8AC3E}">
        <p14:creationId xmlns:p14="http://schemas.microsoft.com/office/powerpoint/2010/main" val="4072103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a:t>
            </a:r>
            <a:r>
              <a:rPr kumimoji="1" lang="ja-JP" altLang="en-US" dirty="0"/>
              <a:t>ファイナンスサービスの検証</a:t>
            </a:r>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3</a:t>
            </a:fld>
            <a:endParaRPr lang="ja-JP" altLang="en-US" dirty="0">
              <a:solidFill>
                <a:prstClr val="black">
                  <a:tint val="75000"/>
                </a:prstClr>
              </a:solidFill>
            </a:endParaRPr>
          </a:p>
        </p:txBody>
      </p:sp>
      <p:sp>
        <p:nvSpPr>
          <p:cNvPr id="5" name="テキスト ボックス 2"/>
          <p:cNvSpPr txBox="1">
            <a:spLocks noChangeArrowheads="1"/>
          </p:cNvSpPr>
          <p:nvPr/>
        </p:nvSpPr>
        <p:spPr bwMode="auto">
          <a:xfrm>
            <a:off x="704850" y="1259826"/>
            <a:ext cx="8496300" cy="4126009"/>
          </a:xfrm>
          <a:prstGeom prst="rect">
            <a:avLst/>
          </a:prstGeom>
          <a:noFill/>
          <a:ln w="9525">
            <a:solidFill>
              <a:schemeClr val="accent1"/>
            </a:solidFill>
            <a:miter lim="800000"/>
            <a:headEnd/>
            <a:tailEnd/>
          </a:ln>
        </p:spPr>
        <p:txBody>
          <a:bodyPr>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00" dirty="0">
                <a:latin typeface="+mn-ea"/>
              </a:rPr>
              <a:t>2014</a:t>
            </a:r>
            <a:r>
              <a:rPr lang="ja-JP" altLang="en-US" sz="2400" dirty="0">
                <a:latin typeface="+mn-ea"/>
              </a:rPr>
              <a:t>年度の金融</a:t>
            </a:r>
            <a:r>
              <a:rPr lang="en-US" altLang="ja-JP" sz="2400" dirty="0">
                <a:latin typeface="+mn-ea"/>
              </a:rPr>
              <a:t>EDI</a:t>
            </a:r>
            <a:r>
              <a:rPr lang="ja-JP" altLang="en-US" sz="2400" dirty="0">
                <a:latin typeface="+mn-ea"/>
              </a:rPr>
              <a:t>実証を踏まえ、産業界への普及促進を図る。</a:t>
            </a:r>
            <a:endParaRPr lang="en-US" altLang="ja-JP" sz="2400" dirty="0">
              <a:latin typeface="+mn-ea"/>
            </a:endParaRPr>
          </a:p>
          <a:p>
            <a:endParaRPr lang="en-US" altLang="ja-JP" sz="2400" dirty="0">
              <a:latin typeface="+mn-ea"/>
            </a:endParaRPr>
          </a:p>
          <a:p>
            <a:r>
              <a:rPr lang="ja-JP" altLang="en-US" sz="2400" dirty="0">
                <a:latin typeface="+mn-ea"/>
              </a:rPr>
              <a:t>（１）企業への浸透</a:t>
            </a:r>
            <a:endParaRPr lang="en-US" altLang="ja-JP" sz="2400" dirty="0">
              <a:latin typeface="+mn-ea"/>
            </a:endParaRPr>
          </a:p>
          <a:p>
            <a:r>
              <a:rPr lang="en-US" altLang="ja-JP" sz="2400" dirty="0">
                <a:latin typeface="+mn-ea"/>
              </a:rPr>
              <a:t>	</a:t>
            </a:r>
            <a:r>
              <a:rPr lang="ja-JP" altLang="en-US" sz="2400" dirty="0">
                <a:latin typeface="+mn-ea"/>
              </a:rPr>
              <a:t>・企業における経理部門の戦略性認識向上</a:t>
            </a:r>
            <a:endParaRPr lang="en-US" altLang="ja-JP" sz="2400" dirty="0">
              <a:latin typeface="+mn-ea"/>
            </a:endParaRPr>
          </a:p>
          <a:p>
            <a:r>
              <a:rPr lang="en-US" altLang="ja-JP" sz="2400" dirty="0">
                <a:latin typeface="+mn-ea"/>
              </a:rPr>
              <a:t>	</a:t>
            </a:r>
            <a:r>
              <a:rPr lang="ja-JP" altLang="en-US" sz="2400" dirty="0">
                <a:latin typeface="+mn-ea"/>
              </a:rPr>
              <a:t>・情報共有化メリットの明確化</a:t>
            </a:r>
            <a:endParaRPr lang="en-US" altLang="ja-JP" sz="2400" dirty="0">
              <a:latin typeface="+mn-ea"/>
            </a:endParaRPr>
          </a:p>
          <a:p>
            <a:r>
              <a:rPr lang="en-US" altLang="ja-JP" sz="2400" dirty="0">
                <a:latin typeface="+mn-ea"/>
              </a:rPr>
              <a:t>	</a:t>
            </a:r>
            <a:r>
              <a:rPr lang="ja-JP" altLang="en-US" sz="2400" dirty="0">
                <a:latin typeface="+mn-ea"/>
              </a:rPr>
              <a:t>・入金明細通知の</a:t>
            </a:r>
            <a:r>
              <a:rPr lang="en-US" altLang="ja-JP" sz="2400" dirty="0">
                <a:latin typeface="+mn-ea"/>
              </a:rPr>
              <a:t>EDI</a:t>
            </a:r>
            <a:r>
              <a:rPr lang="ja-JP" altLang="en-US" sz="2400" dirty="0">
                <a:latin typeface="+mn-ea"/>
              </a:rPr>
              <a:t>化を契機とした商流</a:t>
            </a:r>
            <a:r>
              <a:rPr lang="en-US" altLang="ja-JP" sz="2400" dirty="0">
                <a:latin typeface="+mn-ea"/>
              </a:rPr>
              <a:t>EDI</a:t>
            </a:r>
            <a:br>
              <a:rPr lang="en-US" altLang="ja-JP" sz="2400" dirty="0">
                <a:latin typeface="+mn-ea"/>
              </a:rPr>
            </a:br>
            <a:r>
              <a:rPr lang="en-US" altLang="ja-JP" sz="2400" dirty="0">
                <a:latin typeface="+mn-ea"/>
              </a:rPr>
              <a:t>	</a:t>
            </a:r>
            <a:r>
              <a:rPr lang="ja-JP" altLang="en-US" sz="2400" dirty="0">
                <a:latin typeface="+mn-ea"/>
              </a:rPr>
              <a:t>（受発注、出荷納入、請求）の導入促進</a:t>
            </a:r>
            <a:endParaRPr lang="en-US" altLang="ja-JP" sz="2400" dirty="0">
              <a:latin typeface="+mn-ea"/>
            </a:endParaRPr>
          </a:p>
          <a:p>
            <a:r>
              <a:rPr lang="en-US" altLang="ja-JP" sz="2400" dirty="0">
                <a:latin typeface="+mn-ea"/>
              </a:rPr>
              <a:t>	</a:t>
            </a:r>
            <a:r>
              <a:rPr lang="ja-JP" altLang="en-US" sz="2400" dirty="0">
                <a:latin typeface="+mn-ea"/>
              </a:rPr>
              <a:t>・企業側 </a:t>
            </a:r>
            <a:r>
              <a:rPr lang="en-US" altLang="ja-JP" sz="2400" dirty="0">
                <a:latin typeface="+mn-ea"/>
              </a:rPr>
              <a:t>ISO20022</a:t>
            </a:r>
            <a:r>
              <a:rPr lang="ja-JP" altLang="en-US" sz="2400" dirty="0">
                <a:latin typeface="+mn-ea"/>
              </a:rPr>
              <a:t>インタフェース導入ガイド</a:t>
            </a:r>
            <a:endParaRPr lang="en-US" altLang="ja-JP" sz="2400" dirty="0">
              <a:latin typeface="+mn-ea"/>
            </a:endParaRPr>
          </a:p>
          <a:p>
            <a:endParaRPr lang="en-US" altLang="ja-JP" sz="2400" dirty="0">
              <a:latin typeface="+mn-ea"/>
            </a:endParaRPr>
          </a:p>
          <a:p>
            <a:r>
              <a:rPr lang="ja-JP" altLang="en-US" sz="2400" dirty="0">
                <a:latin typeface="+mn-ea"/>
              </a:rPr>
              <a:t>（２）銀行への浸透</a:t>
            </a:r>
            <a:endParaRPr lang="en-US" altLang="ja-JP" sz="2400" dirty="0">
              <a:latin typeface="+mn-ea"/>
            </a:endParaRPr>
          </a:p>
          <a:p>
            <a:r>
              <a:rPr lang="en-US" altLang="ja-JP" sz="2400" dirty="0">
                <a:latin typeface="+mn-ea"/>
              </a:rPr>
              <a:t>	</a:t>
            </a:r>
            <a:r>
              <a:rPr lang="ja-JP" altLang="en-US" sz="2400" dirty="0">
                <a:latin typeface="+mn-ea"/>
              </a:rPr>
              <a:t>・融資／モニタリングへの情報活用法開拓</a:t>
            </a:r>
            <a:endParaRPr lang="en-US" altLang="ja-JP" sz="2400" dirty="0">
              <a:latin typeface="+mn-ea"/>
            </a:endParaRPr>
          </a:p>
          <a:p>
            <a:endParaRPr lang="en-US" altLang="ja-JP" sz="2400" dirty="0">
              <a:latin typeface="+mn-ea"/>
            </a:endParaRPr>
          </a:p>
        </p:txBody>
      </p:sp>
      <p:sp>
        <p:nvSpPr>
          <p:cNvPr id="7" name="角丸四角形吹き出し 6"/>
          <p:cNvSpPr/>
          <p:nvPr/>
        </p:nvSpPr>
        <p:spPr>
          <a:xfrm>
            <a:off x="7909062" y="2234828"/>
            <a:ext cx="1796994" cy="615935"/>
          </a:xfrm>
          <a:prstGeom prst="wedgeRoundRectCallout">
            <a:avLst>
              <a:gd name="adj1" fmla="val -100055"/>
              <a:gd name="adj2" fmla="val 5073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dirty="0">
                <a:latin typeface="HGP創英角ｺﾞｼｯｸUB" panose="020B0900000000000000" pitchFamily="50" charset="-128"/>
                <a:ea typeface="HGP創英角ｺﾞｼｯｸUB" panose="020B0900000000000000" pitchFamily="50" charset="-128"/>
              </a:rPr>
              <a:t>1.</a:t>
            </a:r>
            <a:r>
              <a:rPr lang="ja-JP" altLang="en-US" sz="1400" dirty="0">
                <a:latin typeface="HGP創英角ｺﾞｼｯｸUB" panose="020B0900000000000000" pitchFamily="50" charset="-128"/>
                <a:ea typeface="HGP創英角ｺﾞｼｯｸUB" panose="020B0900000000000000" pitchFamily="50" charset="-128"/>
              </a:rPr>
              <a:t>セミナ等の</a:t>
            </a:r>
            <a:br>
              <a:rPr lang="en-US" altLang="ja-JP" sz="1400" dirty="0">
                <a:latin typeface="HGP創英角ｺﾞｼｯｸUB" panose="020B0900000000000000" pitchFamily="50" charset="-128"/>
                <a:ea typeface="HGP創英角ｺﾞｼｯｸUB" panose="020B0900000000000000" pitchFamily="50" charset="-128"/>
              </a:rPr>
            </a:br>
            <a:r>
              <a:rPr lang="ja-JP" altLang="en-US" sz="1400" dirty="0">
                <a:latin typeface="HGP創英角ｺﾞｼｯｸUB" panose="020B0900000000000000" pitchFamily="50" charset="-128"/>
                <a:ea typeface="HGP創英角ｺﾞｼｯｸUB" panose="020B0900000000000000" pitchFamily="50" charset="-128"/>
              </a:rPr>
              <a:t>広報活動</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8" name="右大かっこ 7"/>
          <p:cNvSpPr/>
          <p:nvPr/>
        </p:nvSpPr>
        <p:spPr>
          <a:xfrm>
            <a:off x="7110381" y="2512833"/>
            <a:ext cx="230587" cy="675861"/>
          </a:xfrm>
          <a:prstGeom prst="rightBracket">
            <a:avLst/>
          </a:prstGeom>
          <a:ln w="57150"/>
        </p:spPr>
        <p:style>
          <a:lnRef idx="1">
            <a:schemeClr val="accent1"/>
          </a:lnRef>
          <a:fillRef idx="0">
            <a:schemeClr val="accent1"/>
          </a:fillRef>
          <a:effectRef idx="0">
            <a:schemeClr val="accent1"/>
          </a:effectRef>
          <a:fontRef idx="minor">
            <a:schemeClr val="tx1"/>
          </a:fontRef>
        </p:style>
        <p:txBody>
          <a:bodyPr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endParaRPr kumimoji="1" lang="ja-JP" altLang="en-US"/>
          </a:p>
        </p:txBody>
      </p:sp>
      <p:sp>
        <p:nvSpPr>
          <p:cNvPr id="9" name="角丸四角形吹き出し 8"/>
          <p:cNvSpPr/>
          <p:nvPr/>
        </p:nvSpPr>
        <p:spPr>
          <a:xfrm>
            <a:off x="7573827" y="3472742"/>
            <a:ext cx="1796994" cy="615935"/>
          </a:xfrm>
          <a:prstGeom prst="wedgeRoundRectCallout">
            <a:avLst>
              <a:gd name="adj1" fmla="val -99000"/>
              <a:gd name="adj2" fmla="val -1615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dirty="0">
                <a:latin typeface="HGP創英角ｺﾞｼｯｸUB" panose="020B0900000000000000" pitchFamily="50" charset="-128"/>
                <a:ea typeface="HGP創英角ｺﾞｼｯｸUB" panose="020B0900000000000000" pitchFamily="50" charset="-128"/>
              </a:rPr>
              <a:t>2.</a:t>
            </a:r>
            <a:r>
              <a:rPr lang="ja-JP" altLang="en-US" sz="1400" dirty="0">
                <a:latin typeface="HGP創英角ｺﾞｼｯｸUB" panose="020B0900000000000000" pitchFamily="50" charset="-128"/>
                <a:ea typeface="HGP創英角ｺﾞｼｯｸUB" panose="020B0900000000000000" pitchFamily="50" charset="-128"/>
              </a:rPr>
              <a:t>並行導入の促進</a:t>
            </a:r>
            <a:endParaRPr lang="en-US" altLang="ja-JP" sz="1400" dirty="0">
              <a:latin typeface="HGP創英角ｺﾞｼｯｸUB" panose="020B0900000000000000" pitchFamily="50" charset="-128"/>
              <a:ea typeface="HGP創英角ｺﾞｼｯｸUB" panose="020B0900000000000000" pitchFamily="50" charset="-128"/>
            </a:endParaRPr>
          </a:p>
        </p:txBody>
      </p:sp>
      <p:sp>
        <p:nvSpPr>
          <p:cNvPr id="10" name="角丸四角形吹き出し 9"/>
          <p:cNvSpPr/>
          <p:nvPr/>
        </p:nvSpPr>
        <p:spPr>
          <a:xfrm>
            <a:off x="7613706" y="5563126"/>
            <a:ext cx="1796994" cy="615935"/>
          </a:xfrm>
          <a:prstGeom prst="wedgeRoundRectCallout">
            <a:avLst>
              <a:gd name="adj1" fmla="val -82929"/>
              <a:gd name="adj2" fmla="val -8158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dirty="0">
                <a:latin typeface="HGP創英角ｺﾞｼｯｸUB" panose="020B0900000000000000" pitchFamily="50" charset="-128"/>
                <a:ea typeface="HGP創英角ｺﾞｼｯｸUB" panose="020B0900000000000000" pitchFamily="50" charset="-128"/>
              </a:rPr>
              <a:t>4.</a:t>
            </a:r>
            <a:r>
              <a:rPr lang="ja-JP" altLang="en-US" sz="1400" dirty="0">
                <a:latin typeface="HGP創英角ｺﾞｼｯｸUB" panose="020B0900000000000000" pitchFamily="50" charset="-128"/>
                <a:ea typeface="HGP創英角ｺﾞｼｯｸUB" panose="020B0900000000000000" pitchFamily="50" charset="-128"/>
              </a:rPr>
              <a:t>金融機関</a:t>
            </a:r>
            <a:br>
              <a:rPr lang="en-US" altLang="ja-JP" sz="1400" dirty="0">
                <a:latin typeface="HGP創英角ｺﾞｼｯｸUB" panose="020B0900000000000000" pitchFamily="50" charset="-128"/>
                <a:ea typeface="HGP創英角ｺﾞｼｯｸUB" panose="020B0900000000000000" pitchFamily="50" charset="-128"/>
              </a:rPr>
            </a:br>
            <a:r>
              <a:rPr lang="ja-JP" altLang="en-US" sz="1400" dirty="0">
                <a:latin typeface="HGP創英角ｺﾞｼｯｸUB" panose="020B0900000000000000" pitchFamily="50" charset="-128"/>
                <a:ea typeface="HGP創英角ｺﾞｼｯｸUB" panose="020B0900000000000000" pitchFamily="50" charset="-128"/>
              </a:rPr>
              <a:t>ヒアリング</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11" name="角丸四角形吹き出し 10"/>
          <p:cNvSpPr/>
          <p:nvPr/>
        </p:nvSpPr>
        <p:spPr>
          <a:xfrm>
            <a:off x="7573827" y="4230910"/>
            <a:ext cx="1796994" cy="615935"/>
          </a:xfrm>
          <a:prstGeom prst="wedgeRoundRectCallout">
            <a:avLst>
              <a:gd name="adj1" fmla="val -112002"/>
              <a:gd name="adj2" fmla="val -422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dirty="0">
                <a:latin typeface="HGP創英角ｺﾞｼｯｸUB" panose="020B0900000000000000" pitchFamily="50" charset="-128"/>
                <a:ea typeface="HGP創英角ｺﾞｼｯｸUB" panose="020B0900000000000000" pitchFamily="50" charset="-128"/>
              </a:rPr>
              <a:t>3.</a:t>
            </a:r>
            <a:r>
              <a:rPr lang="ja-JP" altLang="en-US" sz="1400" dirty="0">
                <a:latin typeface="HGP創英角ｺﾞｼｯｸUB" panose="020B0900000000000000" pitchFamily="50" charset="-128"/>
                <a:ea typeface="HGP創英角ｺﾞｼｯｸUB" panose="020B0900000000000000" pitchFamily="50" charset="-128"/>
              </a:rPr>
              <a:t>ガイド執筆</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1906600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活動結果</a:t>
            </a:r>
          </a:p>
        </p:txBody>
      </p:sp>
      <p:sp>
        <p:nvSpPr>
          <p:cNvPr id="3" name="コンテンツ プレースホルダー 2"/>
          <p:cNvSpPr>
            <a:spLocks noGrp="1"/>
          </p:cNvSpPr>
          <p:nvPr>
            <p:ph idx="1"/>
          </p:nvPr>
        </p:nvSpPr>
        <p:spPr>
          <a:xfrm>
            <a:off x="495300" y="971551"/>
            <a:ext cx="8915400" cy="1190624"/>
          </a:xfrm>
        </p:spPr>
        <p:txBody>
          <a:bodyPr/>
          <a:lstStyle/>
          <a:p>
            <a:r>
              <a:rPr kumimoji="1" lang="ja-JP" altLang="en-US" dirty="0"/>
              <a:t>各項目の</a:t>
            </a:r>
            <a:r>
              <a:rPr lang="ja-JP" altLang="en-US" dirty="0"/>
              <a:t>活動結果</a:t>
            </a:r>
            <a:r>
              <a:rPr kumimoji="1" lang="ja-JP" altLang="en-US" dirty="0"/>
              <a:t>については、下記の通りになっております。</a:t>
            </a:r>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4</a:t>
            </a:fld>
            <a:endParaRPr lang="ja-JP" altLang="en-US" dirty="0">
              <a:solidFill>
                <a:prstClr val="black">
                  <a:tint val="75000"/>
                </a:prstClr>
              </a:solidFill>
            </a:endParaRPr>
          </a:p>
        </p:txBody>
      </p:sp>
      <p:grpSp>
        <p:nvGrpSpPr>
          <p:cNvPr id="11" name="グループ化 10"/>
          <p:cNvGrpSpPr/>
          <p:nvPr/>
        </p:nvGrpSpPr>
        <p:grpSpPr>
          <a:xfrm>
            <a:off x="665418" y="1622583"/>
            <a:ext cx="8575165" cy="4660583"/>
            <a:chOff x="664085" y="1622583"/>
            <a:chExt cx="8575165" cy="4660583"/>
          </a:xfrm>
        </p:grpSpPr>
        <p:sp>
          <p:nvSpPr>
            <p:cNvPr id="5" name="正方形/長方形 4"/>
            <p:cNvSpPr/>
            <p:nvPr/>
          </p:nvSpPr>
          <p:spPr>
            <a:xfrm>
              <a:off x="664085" y="1622583"/>
              <a:ext cx="2905125" cy="86963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r>
                <a:rPr kumimoji="1" lang="en-US" altLang="ja-JP" sz="1400" b="1" dirty="0">
                  <a:solidFill>
                    <a:sysClr val="window" lastClr="FFFFFF"/>
                  </a:solidFill>
                  <a:latin typeface="+mn-ea"/>
                </a:rPr>
                <a:t>1.</a:t>
              </a:r>
              <a:r>
                <a:rPr kumimoji="1" lang="ja-JP" altLang="en-US" sz="1400" b="1" dirty="0">
                  <a:solidFill>
                    <a:sysClr val="window" lastClr="FFFFFF"/>
                  </a:solidFill>
                  <a:latin typeface="+mn-ea"/>
                </a:rPr>
                <a:t>セミナ等の広報活動</a:t>
              </a:r>
            </a:p>
          </p:txBody>
        </p:sp>
        <p:sp>
          <p:nvSpPr>
            <p:cNvPr id="7" name="正方形/長方形 6"/>
            <p:cNvSpPr/>
            <p:nvPr/>
          </p:nvSpPr>
          <p:spPr>
            <a:xfrm>
              <a:off x="664085" y="2570320"/>
              <a:ext cx="2905125" cy="86963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r>
                <a:rPr kumimoji="1" lang="en-US" altLang="ja-JP" sz="1400" b="1" dirty="0">
                  <a:solidFill>
                    <a:sysClr val="window" lastClr="FFFFFF"/>
                  </a:solidFill>
                  <a:latin typeface="+mn-ea"/>
                </a:rPr>
                <a:t>2-1.</a:t>
              </a:r>
              <a:r>
                <a:rPr kumimoji="1" lang="ja-JP" altLang="en-US" sz="1400" b="1" dirty="0">
                  <a:solidFill>
                    <a:sysClr val="window" lastClr="FFFFFF"/>
                  </a:solidFill>
                  <a:latin typeface="+mn-ea"/>
                </a:rPr>
                <a:t>並行導入メリットの明確化</a:t>
              </a:r>
            </a:p>
          </p:txBody>
        </p:sp>
        <p:sp>
          <p:nvSpPr>
            <p:cNvPr id="8" name="正方形/長方形 7"/>
            <p:cNvSpPr/>
            <p:nvPr/>
          </p:nvSpPr>
          <p:spPr>
            <a:xfrm>
              <a:off x="664085" y="3518057"/>
              <a:ext cx="2905125" cy="86963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r>
                <a:rPr kumimoji="1" lang="en-US" altLang="ja-JP" sz="1400" b="1" dirty="0">
                  <a:solidFill>
                    <a:sysClr val="window" lastClr="FFFFFF"/>
                  </a:solidFill>
                  <a:latin typeface="+mn-ea"/>
                </a:rPr>
                <a:t>2-2.PO</a:t>
              </a:r>
              <a:r>
                <a:rPr kumimoji="1" lang="ja-JP" altLang="en-US" sz="1400" b="1" dirty="0">
                  <a:solidFill>
                    <a:sysClr val="window" lastClr="FFFFFF"/>
                  </a:solidFill>
                  <a:latin typeface="+mn-ea"/>
                </a:rPr>
                <a:t>ファイナンスの追加検討</a:t>
              </a:r>
            </a:p>
          </p:txBody>
        </p:sp>
        <p:sp>
          <p:nvSpPr>
            <p:cNvPr id="9" name="正方形/長方形 8"/>
            <p:cNvSpPr/>
            <p:nvPr/>
          </p:nvSpPr>
          <p:spPr>
            <a:xfrm>
              <a:off x="664085" y="4465794"/>
              <a:ext cx="2905125" cy="86963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r>
                <a:rPr kumimoji="1" lang="en-US" altLang="ja-JP" sz="1400" b="1" dirty="0">
                  <a:solidFill>
                    <a:sysClr val="window" lastClr="FFFFFF"/>
                  </a:solidFill>
                  <a:latin typeface="+mn-ea"/>
                </a:rPr>
                <a:t>3.</a:t>
              </a:r>
              <a:r>
                <a:rPr kumimoji="1" lang="ja-JP" altLang="en-US" sz="1400" b="1" dirty="0">
                  <a:solidFill>
                    <a:sysClr val="window" lastClr="FFFFFF"/>
                  </a:solidFill>
                  <a:latin typeface="+mn-ea"/>
                </a:rPr>
                <a:t>企業側</a:t>
              </a:r>
              <a:r>
                <a:rPr kumimoji="1" lang="en-US" altLang="ja-JP" sz="1400" b="1" dirty="0">
                  <a:solidFill>
                    <a:sysClr val="window" lastClr="FFFFFF"/>
                  </a:solidFill>
                  <a:latin typeface="+mn-ea"/>
                </a:rPr>
                <a:t>ISO20022</a:t>
              </a:r>
              <a:r>
                <a:rPr kumimoji="1" lang="ja-JP" altLang="en-US" sz="1400" b="1" dirty="0">
                  <a:solidFill>
                    <a:sysClr val="window" lastClr="FFFFFF"/>
                  </a:solidFill>
                  <a:latin typeface="+mn-ea"/>
                </a:rPr>
                <a:t>インタフェース</a:t>
              </a:r>
              <a:endParaRPr kumimoji="1" lang="en-US" altLang="ja-JP" sz="1400" b="1" dirty="0">
                <a:solidFill>
                  <a:sysClr val="window" lastClr="FFFFFF"/>
                </a:solidFill>
                <a:latin typeface="+mn-ea"/>
              </a:endParaRPr>
            </a:p>
            <a:p>
              <a:pPr algn="ctr" defTabSz="914400"/>
              <a:r>
                <a:rPr kumimoji="1" lang="ja-JP" altLang="en-US" sz="1400" b="1" dirty="0">
                  <a:solidFill>
                    <a:sysClr val="window" lastClr="FFFFFF"/>
                  </a:solidFill>
                  <a:latin typeface="+mn-ea"/>
                </a:rPr>
                <a:t>導入ガイド執筆</a:t>
              </a:r>
            </a:p>
          </p:txBody>
        </p:sp>
        <p:sp>
          <p:nvSpPr>
            <p:cNvPr id="10" name="正方形/長方形 9"/>
            <p:cNvSpPr/>
            <p:nvPr/>
          </p:nvSpPr>
          <p:spPr>
            <a:xfrm>
              <a:off x="664085" y="5413533"/>
              <a:ext cx="2905125" cy="86963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r>
                <a:rPr kumimoji="1" lang="en-US" altLang="ja-JP" sz="1400" b="1" dirty="0">
                  <a:solidFill>
                    <a:sysClr val="window" lastClr="FFFFFF"/>
                  </a:solidFill>
                  <a:latin typeface="+mn-ea"/>
                </a:rPr>
                <a:t>4.</a:t>
              </a:r>
              <a:r>
                <a:rPr kumimoji="1" lang="ja-JP" altLang="en-US" sz="1400" b="1" dirty="0">
                  <a:solidFill>
                    <a:sysClr val="window" lastClr="FFFFFF"/>
                  </a:solidFill>
                  <a:latin typeface="+mn-ea"/>
                </a:rPr>
                <a:t>金融機関ヒアリング</a:t>
              </a:r>
            </a:p>
          </p:txBody>
        </p:sp>
        <p:sp>
          <p:nvSpPr>
            <p:cNvPr id="16" name="正方形/長方形 15"/>
            <p:cNvSpPr/>
            <p:nvPr/>
          </p:nvSpPr>
          <p:spPr>
            <a:xfrm>
              <a:off x="3569210" y="1622583"/>
              <a:ext cx="5670040" cy="869633"/>
            </a:xfrm>
            <a:prstGeom prst="rect">
              <a:avLst/>
            </a:prstGeom>
            <a:noFill/>
            <a:ln w="12700" cap="flat" cmpd="sng" algn="ctr">
              <a:solidFill>
                <a:srgbClr val="5B9BD5">
                  <a:shade val="50000"/>
                </a:srgbClr>
              </a:solidFill>
              <a:prstDash val="solid"/>
              <a:miter lim="800000"/>
            </a:ln>
            <a:effectLst/>
          </p:spPr>
          <p:txBody>
            <a:bodyPr rtlCol="0" anchor="ctr"/>
            <a:lstStyle/>
            <a:p>
              <a:pPr marL="180975" indent="-180975" defTabSz="914400">
                <a:buFont typeface="Arial" panose="020B0604020202020204" pitchFamily="34" charset="0"/>
                <a:buChar char="•"/>
              </a:pPr>
              <a:r>
                <a:rPr kumimoji="1" lang="en-US" altLang="ja-JP" sz="1400" dirty="0">
                  <a:latin typeface="+mn-ea"/>
                </a:rPr>
                <a:t>7/22SIPS</a:t>
              </a:r>
              <a:r>
                <a:rPr kumimoji="1" lang="ja-JP" altLang="en-US" sz="1400" dirty="0">
                  <a:latin typeface="+mn-ea"/>
                </a:rPr>
                <a:t>フォーラムにて、当</a:t>
              </a:r>
              <a:r>
                <a:rPr kumimoji="1" lang="en-US" altLang="ja-JP" sz="1400" dirty="0">
                  <a:latin typeface="+mn-ea"/>
                </a:rPr>
                <a:t>TF</a:t>
              </a:r>
              <a:r>
                <a:rPr kumimoji="1" lang="ja-JP" altLang="en-US" sz="1400" dirty="0" err="1">
                  <a:latin typeface="+mn-ea"/>
                </a:rPr>
                <a:t>の昨</a:t>
              </a:r>
              <a:r>
                <a:rPr kumimoji="1" lang="ja-JP" altLang="en-US" sz="1400" dirty="0">
                  <a:latin typeface="+mn-ea"/>
                </a:rPr>
                <a:t>年度までの活動内容に関する</a:t>
              </a:r>
              <a:br>
                <a:rPr kumimoji="1" lang="en-US" altLang="ja-JP" sz="1400" dirty="0">
                  <a:latin typeface="+mn-ea"/>
                </a:rPr>
              </a:br>
              <a:r>
                <a:rPr kumimoji="1" lang="ja-JP" altLang="en-US" sz="1400" dirty="0">
                  <a:latin typeface="+mn-ea"/>
                </a:rPr>
                <a:t>紹介を実施</a:t>
              </a:r>
              <a:endParaRPr kumimoji="1" lang="en-US" altLang="ja-JP" sz="1400" dirty="0">
                <a:latin typeface="+mn-ea"/>
              </a:endParaRPr>
            </a:p>
            <a:p>
              <a:pPr marL="180975" indent="-180975" defTabSz="914400">
                <a:buFont typeface="Arial" panose="020B0604020202020204" pitchFamily="34" charset="0"/>
                <a:buChar char="•"/>
              </a:pPr>
              <a:r>
                <a:rPr kumimoji="1" lang="ja-JP" altLang="en-US" sz="1400" dirty="0">
                  <a:latin typeface="+mn-ea"/>
                </a:rPr>
                <a:t>フォーラム参加者向けの個別アンケートを実施</a:t>
              </a:r>
              <a:endParaRPr kumimoji="1" lang="en-US" altLang="ja-JP" sz="1400" dirty="0">
                <a:latin typeface="+mn-ea"/>
              </a:endParaRPr>
            </a:p>
            <a:p>
              <a:pPr defTabSz="914400"/>
              <a:r>
                <a:rPr kumimoji="1" lang="ja-JP" altLang="en-US" sz="1400" dirty="0">
                  <a:latin typeface="+mn-ea"/>
                </a:rPr>
                <a:t>　　（アンケート結果は第</a:t>
              </a:r>
              <a:r>
                <a:rPr kumimoji="1" lang="en-US" altLang="ja-JP" sz="1400" dirty="0">
                  <a:latin typeface="+mn-ea"/>
                </a:rPr>
                <a:t>3</a:t>
              </a:r>
              <a:r>
                <a:rPr kumimoji="1" lang="ja-JP" altLang="en-US" sz="1400" dirty="0">
                  <a:latin typeface="+mn-ea"/>
                </a:rPr>
                <a:t>回</a:t>
              </a:r>
              <a:r>
                <a:rPr kumimoji="1" lang="en-US" altLang="ja-JP" sz="1400" dirty="0">
                  <a:latin typeface="+mn-ea"/>
                </a:rPr>
                <a:t>TF</a:t>
              </a:r>
              <a:r>
                <a:rPr kumimoji="1" lang="ja-JP" altLang="en-US" sz="1400" dirty="0" err="1">
                  <a:latin typeface="+mn-ea"/>
                </a:rPr>
                <a:t>にて</a:t>
              </a:r>
              <a:r>
                <a:rPr kumimoji="1" lang="ja-JP" altLang="en-US" sz="1400" dirty="0">
                  <a:latin typeface="+mn-ea"/>
                </a:rPr>
                <a:t>ご紹介済み）</a:t>
              </a:r>
              <a:endParaRPr kumimoji="1" lang="en-US" altLang="ja-JP" sz="1400" dirty="0">
                <a:latin typeface="+mn-ea"/>
              </a:endParaRPr>
            </a:p>
          </p:txBody>
        </p:sp>
        <p:sp>
          <p:nvSpPr>
            <p:cNvPr id="17" name="正方形/長方形 16"/>
            <p:cNvSpPr/>
            <p:nvPr/>
          </p:nvSpPr>
          <p:spPr>
            <a:xfrm>
              <a:off x="3569210" y="2570320"/>
              <a:ext cx="5670040" cy="869633"/>
            </a:xfrm>
            <a:prstGeom prst="rect">
              <a:avLst/>
            </a:prstGeom>
            <a:noFill/>
            <a:ln w="12700" cap="flat" cmpd="sng" algn="ctr">
              <a:solidFill>
                <a:srgbClr val="5B9BD5">
                  <a:shade val="50000"/>
                </a:srgbClr>
              </a:solidFill>
              <a:prstDash val="solid"/>
              <a:miter lim="800000"/>
            </a:ln>
            <a:effectLst/>
          </p:spPr>
          <p:txBody>
            <a:bodyPr rtlCol="0" anchor="ctr"/>
            <a:lstStyle/>
            <a:p>
              <a:pPr marL="180975" indent="-180975" defTabSz="914400">
                <a:buFont typeface="Arial" panose="020B0604020202020204" pitchFamily="34" charset="0"/>
                <a:buChar char="•"/>
              </a:pPr>
              <a:r>
                <a:rPr kumimoji="1" lang="ja-JP" altLang="en-US" sz="1400" dirty="0">
                  <a:latin typeface="+mn-ea"/>
                </a:rPr>
                <a:t>企業側への導入促進に関する仮説について討議を実施（分科会含む）</a:t>
              </a:r>
              <a:endParaRPr kumimoji="1" lang="en-US" altLang="ja-JP" sz="1400" dirty="0">
                <a:latin typeface="+mn-ea"/>
              </a:endParaRPr>
            </a:p>
            <a:p>
              <a:pPr marL="180975" indent="-180975" defTabSz="914400">
                <a:buFont typeface="Arial" panose="020B0604020202020204" pitchFamily="34" charset="0"/>
                <a:buChar char="•"/>
              </a:pPr>
              <a:r>
                <a:rPr kumimoji="1" lang="ja-JP" altLang="en-US" sz="1400" dirty="0">
                  <a:latin typeface="+mn-ea"/>
                </a:rPr>
                <a:t>仮説（変換</a:t>
              </a:r>
              <a:r>
                <a:rPr kumimoji="1" lang="en-US" altLang="ja-JP" sz="1400" dirty="0">
                  <a:latin typeface="+mn-ea"/>
                </a:rPr>
                <a:t>GW</a:t>
              </a:r>
              <a:r>
                <a:rPr kumimoji="1" lang="ja-JP" altLang="en-US" sz="1400" dirty="0">
                  <a:latin typeface="+mn-ea"/>
                </a:rPr>
                <a:t>機能）に関するマーケットリサーチ（企業ヒアリング等）を実施</a:t>
              </a:r>
              <a:endParaRPr kumimoji="1" lang="en-US" altLang="ja-JP" sz="1400" dirty="0">
                <a:latin typeface="+mn-ea"/>
              </a:endParaRPr>
            </a:p>
            <a:p>
              <a:pPr marL="447675" lvl="1" indent="-180975" defTabSz="914400">
                <a:buFont typeface="Wingdings" panose="05000000000000000000" pitchFamily="2" charset="2"/>
                <a:buChar char="Ø"/>
              </a:pPr>
              <a:r>
                <a:rPr kumimoji="1" lang="en-US" altLang="ja-JP" sz="1400" dirty="0">
                  <a:latin typeface="+mn-ea"/>
                </a:rPr>
                <a:t>2</a:t>
              </a:r>
              <a:r>
                <a:rPr kumimoji="1" lang="ja-JP" altLang="en-US" sz="1400" dirty="0">
                  <a:latin typeface="+mn-ea"/>
                </a:rPr>
                <a:t>月にマーケットリサーチ実施、本ＴＦにて結果をご報告</a:t>
              </a:r>
            </a:p>
          </p:txBody>
        </p:sp>
        <p:sp>
          <p:nvSpPr>
            <p:cNvPr id="18" name="正方形/長方形 17"/>
            <p:cNvSpPr/>
            <p:nvPr/>
          </p:nvSpPr>
          <p:spPr>
            <a:xfrm>
              <a:off x="3569210" y="3518057"/>
              <a:ext cx="5670040" cy="869633"/>
            </a:xfrm>
            <a:prstGeom prst="rect">
              <a:avLst/>
            </a:prstGeom>
            <a:noFill/>
            <a:ln w="12700" cap="flat" cmpd="sng" algn="ctr">
              <a:solidFill>
                <a:srgbClr val="5B9BD5">
                  <a:shade val="50000"/>
                </a:srgbClr>
              </a:solidFill>
              <a:prstDash val="solid"/>
              <a:miter lim="800000"/>
            </a:ln>
            <a:effectLst/>
          </p:spPr>
          <p:txBody>
            <a:bodyPr rtlCol="0" anchor="ctr"/>
            <a:lstStyle/>
            <a:p>
              <a:pPr marL="180975" indent="-180975" defTabSz="914400">
                <a:buFont typeface="Arial" panose="020B0604020202020204" pitchFamily="34" charset="0"/>
                <a:buChar char="•"/>
              </a:pPr>
              <a:r>
                <a:rPr kumimoji="1" lang="ja-JP" altLang="en-US" sz="1400" dirty="0">
                  <a:latin typeface="+mn-ea"/>
                </a:rPr>
                <a:t>金融界では「</a:t>
              </a:r>
              <a:r>
                <a:rPr kumimoji="1" lang="en-US" altLang="ja-JP" sz="1400" dirty="0">
                  <a:latin typeface="+mn-ea"/>
                </a:rPr>
                <a:t>XML</a:t>
              </a:r>
              <a:r>
                <a:rPr kumimoji="1" lang="ja-JP" altLang="en-US" sz="1400" dirty="0">
                  <a:latin typeface="+mn-ea"/>
                </a:rPr>
                <a:t>電文への移行」対応が優先されている模様である</a:t>
              </a:r>
              <a:br>
                <a:rPr kumimoji="1" lang="en-US" altLang="ja-JP" sz="1400" dirty="0">
                  <a:latin typeface="+mn-ea"/>
                </a:rPr>
              </a:br>
              <a:r>
                <a:rPr kumimoji="1" lang="ja-JP" altLang="en-US" sz="1400" dirty="0">
                  <a:latin typeface="+mn-ea"/>
                </a:rPr>
                <a:t>ため、本年度は優先度を下げ、検討は未実施</a:t>
              </a:r>
            </a:p>
          </p:txBody>
        </p:sp>
        <p:sp>
          <p:nvSpPr>
            <p:cNvPr id="19" name="正方形/長方形 18"/>
            <p:cNvSpPr/>
            <p:nvPr/>
          </p:nvSpPr>
          <p:spPr>
            <a:xfrm>
              <a:off x="3569210" y="4465794"/>
              <a:ext cx="5670040" cy="869633"/>
            </a:xfrm>
            <a:prstGeom prst="rect">
              <a:avLst/>
            </a:prstGeom>
            <a:noFill/>
            <a:ln w="12700" cap="flat" cmpd="sng" algn="ctr">
              <a:solidFill>
                <a:srgbClr val="5B9BD5">
                  <a:shade val="50000"/>
                </a:srgbClr>
              </a:solidFill>
              <a:prstDash val="solid"/>
              <a:miter lim="800000"/>
            </a:ln>
            <a:effectLst/>
          </p:spPr>
          <p:txBody>
            <a:bodyPr rtlCol="0" anchor="ctr"/>
            <a:lstStyle/>
            <a:p>
              <a:pPr marL="180975" indent="-180975" defTabSz="914400">
                <a:buFont typeface="Arial" panose="020B0604020202020204" pitchFamily="34" charset="0"/>
                <a:buChar char="•"/>
              </a:pPr>
              <a:r>
                <a:rPr kumimoji="1" lang="ja-JP" altLang="en-US" sz="1400" dirty="0">
                  <a:latin typeface="+mn-ea"/>
                </a:rPr>
                <a:t>金融界では「</a:t>
              </a:r>
              <a:r>
                <a:rPr kumimoji="1" lang="en-US" altLang="ja-JP" sz="1400" dirty="0">
                  <a:latin typeface="+mn-ea"/>
                </a:rPr>
                <a:t>XML</a:t>
              </a:r>
              <a:r>
                <a:rPr kumimoji="1" lang="ja-JP" altLang="en-US" sz="1400" dirty="0">
                  <a:latin typeface="+mn-ea"/>
                </a:rPr>
                <a:t>電文への移行」対応が優先されている模様である</a:t>
              </a:r>
              <a:br>
                <a:rPr kumimoji="1" lang="en-US" altLang="ja-JP" sz="1400" dirty="0">
                  <a:latin typeface="+mn-ea"/>
                </a:rPr>
              </a:br>
              <a:r>
                <a:rPr kumimoji="1" lang="ja-JP" altLang="en-US" sz="1400" dirty="0">
                  <a:latin typeface="+mn-ea"/>
                </a:rPr>
                <a:t>ため、本年度は優先度を下げ、執筆は未実施</a:t>
              </a:r>
            </a:p>
          </p:txBody>
        </p:sp>
        <p:sp>
          <p:nvSpPr>
            <p:cNvPr id="20" name="正方形/長方形 19"/>
            <p:cNvSpPr/>
            <p:nvPr/>
          </p:nvSpPr>
          <p:spPr>
            <a:xfrm>
              <a:off x="3569210" y="5413532"/>
              <a:ext cx="5670040" cy="869633"/>
            </a:xfrm>
            <a:prstGeom prst="rect">
              <a:avLst/>
            </a:prstGeom>
            <a:noFill/>
            <a:ln w="12700" cap="flat" cmpd="sng" algn="ctr">
              <a:solidFill>
                <a:srgbClr val="5B9BD5">
                  <a:shade val="50000"/>
                </a:srgbClr>
              </a:solidFill>
              <a:prstDash val="solid"/>
              <a:miter lim="800000"/>
            </a:ln>
            <a:effectLst/>
          </p:spPr>
          <p:txBody>
            <a:bodyPr rtlCol="0" anchor="ctr"/>
            <a:lstStyle/>
            <a:p>
              <a:pPr marL="180975" indent="-180975" defTabSz="914400">
                <a:buFont typeface="Arial" panose="020B0604020202020204" pitchFamily="34" charset="0"/>
                <a:buChar char="•"/>
              </a:pPr>
              <a:r>
                <a:rPr kumimoji="1" lang="ja-JP" altLang="en-US" sz="1400" dirty="0">
                  <a:latin typeface="+mn-ea"/>
                </a:rPr>
                <a:t>金融界では「</a:t>
              </a:r>
              <a:r>
                <a:rPr kumimoji="1" lang="en-US" altLang="ja-JP" sz="1400" dirty="0">
                  <a:latin typeface="+mn-ea"/>
                </a:rPr>
                <a:t>XML</a:t>
              </a:r>
              <a:r>
                <a:rPr kumimoji="1" lang="ja-JP" altLang="en-US" sz="1400" dirty="0">
                  <a:latin typeface="+mn-ea"/>
                </a:rPr>
                <a:t>電文への移行」対応が優先されている模様であるため、本年度は優先度を下げ、ヒアリングは未実施</a:t>
              </a:r>
            </a:p>
          </p:txBody>
        </p:sp>
      </p:grpSp>
    </p:spTree>
    <p:extLst>
      <p:ext uri="{BB962C8B-B14F-4D97-AF65-F5344CB8AC3E}">
        <p14:creationId xmlns:p14="http://schemas.microsoft.com/office/powerpoint/2010/main" val="3754965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112713"/>
            <a:ext cx="8915400" cy="350669"/>
          </a:xfrm>
        </p:spPr>
        <p:txBody>
          <a:bodyPr wrap="none">
            <a:normAutofit fontScale="90000"/>
          </a:bodyPr>
          <a:lstStyle/>
          <a:p>
            <a:pPr algn="ctr"/>
            <a:r>
              <a:rPr lang="ja-JP" altLang="en-US" sz="3600" dirty="0"/>
              <a:t>セミナ</a:t>
            </a:r>
            <a:r>
              <a:rPr lang="ja-JP" altLang="en-US" dirty="0"/>
              <a:t>等の広報活動（１）</a:t>
            </a:r>
            <a:br>
              <a:rPr lang="ja-JP" altLang="en-US" dirty="0"/>
            </a:br>
            <a:endParaRPr kumimoji="1" lang="ja-JP" altLang="en-US" dirty="0"/>
          </a:p>
        </p:txBody>
      </p:sp>
      <p:sp>
        <p:nvSpPr>
          <p:cNvPr id="5" name="コンテンツ プレースホルダー 4"/>
          <p:cNvSpPr>
            <a:spLocks noGrp="1"/>
          </p:cNvSpPr>
          <p:nvPr>
            <p:ph idx="1"/>
          </p:nvPr>
        </p:nvSpPr>
        <p:spPr>
          <a:xfrm>
            <a:off x="495300" y="847726"/>
            <a:ext cx="8915400" cy="323849"/>
          </a:xfrm>
        </p:spPr>
        <p:txBody>
          <a:bodyPr wrap="square">
            <a:noAutofit/>
          </a:bodyPr>
          <a:lstStyle/>
          <a:p>
            <a:r>
              <a:rPr lang="en-US" altLang="ja-JP" dirty="0"/>
              <a:t>7/22</a:t>
            </a:r>
            <a:r>
              <a:rPr lang="ja-JP" altLang="en-US" dirty="0"/>
              <a:t>の</a:t>
            </a:r>
            <a:r>
              <a:rPr lang="en-US" altLang="ja-JP" dirty="0"/>
              <a:t>SIPS</a:t>
            </a:r>
            <a:r>
              <a:rPr lang="ja-JP" altLang="en-US" dirty="0"/>
              <a:t>フォームにおいてアンケートを実施した結果、一定の関心が示され、前向きな意見が得られ、広報活動として一定の成果があげられたものと思われます。</a:t>
            </a:r>
          </a:p>
          <a:p>
            <a:endParaRPr kumimoji="1" lang="ja-JP" altLang="en-US" dirty="0"/>
          </a:p>
        </p:txBody>
      </p:sp>
      <p:sp>
        <p:nvSpPr>
          <p:cNvPr id="4" name="スライド番号プレースホルダー 3"/>
          <p:cNvSpPr>
            <a:spLocks noGrp="1"/>
          </p:cNvSpPr>
          <p:nvPr>
            <p:ph type="sldNum" sz="quarter" idx="12"/>
          </p:nvPr>
        </p:nvSpPr>
        <p:spPr>
          <a:xfrm>
            <a:off x="7099300" y="6480178"/>
            <a:ext cx="2311400" cy="365125"/>
          </a:xfrm>
        </p:spPr>
        <p:txBody>
          <a:bodyPr/>
          <a:lstStyle/>
          <a:p>
            <a:fld id="{D2D8002D-B5B0-4BAC-B1F6-782DDCCE6D9C}" type="slidenum">
              <a:rPr lang="ja-JP" altLang="en-US" smtClean="0">
                <a:solidFill>
                  <a:prstClr val="black">
                    <a:tint val="75000"/>
                  </a:prstClr>
                </a:solidFill>
              </a:rPr>
              <a:pPr/>
              <a:t>5</a:t>
            </a:fld>
            <a:endParaRPr lang="ja-JP" altLang="en-US" dirty="0">
              <a:solidFill>
                <a:prstClr val="black">
                  <a:tint val="75000"/>
                </a:prstClr>
              </a:solidFill>
            </a:endParaRPr>
          </a:p>
        </p:txBody>
      </p:sp>
      <p:sp>
        <p:nvSpPr>
          <p:cNvPr id="25" name="正方形/長方形 24"/>
          <p:cNvSpPr/>
          <p:nvPr/>
        </p:nvSpPr>
        <p:spPr>
          <a:xfrm>
            <a:off x="850981" y="1541843"/>
            <a:ext cx="8331119" cy="276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kumimoji="1" lang="ja-JP" altLang="en-US" sz="1200" b="1" dirty="0">
                <a:solidFill>
                  <a:schemeClr val="tx1"/>
                </a:solidFill>
              </a:rPr>
              <a:t>設問１．</a:t>
            </a:r>
            <a:r>
              <a:rPr kumimoji="1" lang="en-US" altLang="ja-JP" sz="1200" b="1" dirty="0">
                <a:solidFill>
                  <a:schemeClr val="tx1"/>
                </a:solidFill>
              </a:rPr>
              <a:t>EDI</a:t>
            </a:r>
            <a:r>
              <a:rPr kumimoji="1" lang="ja-JP" altLang="en-US" sz="1200" b="1" dirty="0">
                <a:solidFill>
                  <a:schemeClr val="tx1"/>
                </a:solidFill>
              </a:rPr>
              <a:t>交換による入金照合の消込効率化について、関心がありますか？</a:t>
            </a:r>
          </a:p>
        </p:txBody>
      </p:sp>
      <p:cxnSp>
        <p:nvCxnSpPr>
          <p:cNvPr id="26" name="直線コネクタ 25"/>
          <p:cNvCxnSpPr/>
          <p:nvPr/>
        </p:nvCxnSpPr>
        <p:spPr>
          <a:xfrm>
            <a:off x="399454" y="1797094"/>
            <a:ext cx="9318207" cy="0"/>
          </a:xfrm>
          <a:prstGeom prst="lin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7" name="テキスト ボックス 26"/>
          <p:cNvSpPr txBox="1"/>
          <p:nvPr/>
        </p:nvSpPr>
        <p:spPr>
          <a:xfrm>
            <a:off x="7515520" y="1533219"/>
            <a:ext cx="761705" cy="261610"/>
          </a:xfrm>
          <a:prstGeom prst="rect">
            <a:avLst/>
          </a:prstGeom>
          <a:noFill/>
        </p:spPr>
        <p:txBody>
          <a:bodyPr wrap="square" rtlCol="0">
            <a:spAutoFit/>
          </a:bodyPr>
          <a:lstStyle/>
          <a:p>
            <a:pPr algn="ctr"/>
            <a:r>
              <a:rPr kumimoji="1" lang="en-US" altLang="ja-JP" sz="1100" dirty="0"/>
              <a:t>(</a:t>
            </a:r>
            <a:r>
              <a:rPr kumimoji="1" lang="ja-JP" altLang="en-US" sz="1100" dirty="0"/>
              <a:t>ｎ＝</a:t>
            </a:r>
            <a:r>
              <a:rPr kumimoji="1" lang="en-US" altLang="ja-JP" sz="1100" dirty="0"/>
              <a:t>23)</a:t>
            </a:r>
          </a:p>
        </p:txBody>
      </p:sp>
      <p:sp>
        <p:nvSpPr>
          <p:cNvPr id="29" name="正方形/長方形 28"/>
          <p:cNvSpPr/>
          <p:nvPr/>
        </p:nvSpPr>
        <p:spPr>
          <a:xfrm>
            <a:off x="6759368" y="2080978"/>
            <a:ext cx="1803607" cy="1769715"/>
          </a:xfrm>
          <a:prstGeom prst="rect">
            <a:avLst/>
          </a:prstGeom>
          <a:noFill/>
          <a:ln w="12700">
            <a:noFill/>
            <a:prstDash val="dash"/>
          </a:ln>
          <a:effectLst/>
        </p:spPr>
        <p:style>
          <a:lnRef idx="1">
            <a:schemeClr val="accent1"/>
          </a:lnRef>
          <a:fillRef idx="3">
            <a:schemeClr val="accent1"/>
          </a:fillRef>
          <a:effectRef idx="2">
            <a:schemeClr val="accent1"/>
          </a:effectRef>
          <a:fontRef idx="minor">
            <a:schemeClr val="lt1"/>
          </a:fontRef>
        </p:style>
        <p:txBody>
          <a:bodyPr rtlCol="0" anchor="t">
            <a:spAutoFit/>
          </a:bodyPr>
          <a:lstStyle/>
          <a:p>
            <a:r>
              <a:rPr kumimoji="1" lang="ja-JP" altLang="en-US" sz="900" dirty="0">
                <a:solidFill>
                  <a:schemeClr val="tx1"/>
                </a:solidFill>
              </a:rPr>
              <a:t>＜その他の内容（一部）＞</a:t>
            </a:r>
            <a:endParaRPr kumimoji="1" lang="en-US" altLang="ja-JP" sz="900" dirty="0">
              <a:solidFill>
                <a:schemeClr val="tx1"/>
              </a:solidFill>
            </a:endParaRPr>
          </a:p>
          <a:p>
            <a:pPr marL="171450" indent="-171450">
              <a:spcBef>
                <a:spcPts val="300"/>
              </a:spcBef>
              <a:buFont typeface="Wingdings" panose="05000000000000000000" pitchFamily="2" charset="2"/>
              <a:buChar char="Ø"/>
            </a:pPr>
            <a:r>
              <a:rPr kumimoji="1" lang="ja-JP" altLang="en-US" sz="900" dirty="0">
                <a:solidFill>
                  <a:schemeClr val="accent2"/>
                </a:solidFill>
              </a:rPr>
              <a:t>同一の仕組みに統合することで常に新しいデータとしてサプライチェーンの具体化ができる</a:t>
            </a:r>
            <a:endParaRPr kumimoji="1" lang="en-US" altLang="ja-JP" sz="900" dirty="0">
              <a:solidFill>
                <a:schemeClr val="accent2"/>
              </a:solidFill>
            </a:endParaRPr>
          </a:p>
          <a:p>
            <a:pPr marL="171450" indent="-171450">
              <a:spcBef>
                <a:spcPts val="300"/>
              </a:spcBef>
              <a:buFont typeface="Wingdings" panose="05000000000000000000" pitchFamily="2" charset="2"/>
              <a:buChar char="Ø"/>
            </a:pPr>
            <a:r>
              <a:rPr kumimoji="1" lang="ja-JP" altLang="en-US" sz="900" dirty="0">
                <a:solidFill>
                  <a:schemeClr val="accent2"/>
                </a:solidFill>
              </a:rPr>
              <a:t>やれるにこしたことはないが困難な気がする</a:t>
            </a:r>
            <a:endParaRPr kumimoji="1" lang="en-US" altLang="ja-JP" sz="900" dirty="0">
              <a:solidFill>
                <a:schemeClr val="accent2"/>
              </a:solidFill>
            </a:endParaRPr>
          </a:p>
          <a:p>
            <a:pPr marL="171450" indent="-171450">
              <a:spcBef>
                <a:spcPts val="300"/>
              </a:spcBef>
              <a:buFont typeface="Wingdings" panose="05000000000000000000" pitchFamily="2" charset="2"/>
              <a:buChar char="Ø"/>
            </a:pPr>
            <a:r>
              <a:rPr kumimoji="1" lang="ja-JP" altLang="en-US" sz="900" dirty="0">
                <a:solidFill>
                  <a:schemeClr val="tx1"/>
                </a:solidFill>
              </a:rPr>
              <a:t>金流商流</a:t>
            </a:r>
            <a:r>
              <a:rPr kumimoji="1" lang="en-US" altLang="ja-JP" sz="900" dirty="0">
                <a:solidFill>
                  <a:schemeClr val="tx1"/>
                </a:solidFill>
              </a:rPr>
              <a:t>TF</a:t>
            </a:r>
            <a:r>
              <a:rPr kumimoji="1" lang="ja-JP" altLang="en-US" sz="900" dirty="0">
                <a:solidFill>
                  <a:schemeClr val="tx1"/>
                </a:solidFill>
              </a:rPr>
              <a:t>で検討している側の立場です</a:t>
            </a:r>
            <a:endParaRPr kumimoji="1" lang="en-US" altLang="ja-JP" sz="900" dirty="0">
              <a:solidFill>
                <a:schemeClr val="tx1"/>
              </a:solidFill>
            </a:endParaRPr>
          </a:p>
          <a:p>
            <a:pPr marL="171450" indent="-171450">
              <a:spcBef>
                <a:spcPts val="300"/>
              </a:spcBef>
              <a:buFont typeface="Wingdings" panose="05000000000000000000" pitchFamily="2" charset="2"/>
              <a:buChar char="Ø"/>
            </a:pPr>
            <a:r>
              <a:rPr kumimoji="1" lang="ja-JP" altLang="en-US" sz="900" dirty="0">
                <a:solidFill>
                  <a:schemeClr val="tx1"/>
                </a:solidFill>
              </a:rPr>
              <a:t>個々事情が不明のためコメント出来ないが、関心はある</a:t>
            </a:r>
          </a:p>
        </p:txBody>
      </p:sp>
      <p:sp>
        <p:nvSpPr>
          <p:cNvPr id="30" name="テキスト ボックス 29"/>
          <p:cNvSpPr txBox="1"/>
          <p:nvPr/>
        </p:nvSpPr>
        <p:spPr>
          <a:xfrm>
            <a:off x="8657438" y="2250503"/>
            <a:ext cx="1096161" cy="507831"/>
          </a:xfrm>
          <a:prstGeom prst="rect">
            <a:avLst/>
          </a:prstGeom>
          <a:noFill/>
        </p:spPr>
        <p:txBody>
          <a:bodyPr wrap="square" rtlCol="0">
            <a:spAutoFit/>
          </a:bodyPr>
          <a:lstStyle/>
          <a:p>
            <a:r>
              <a:rPr kumimoji="1" lang="ja-JP" altLang="en-US" sz="900" dirty="0"/>
              <a:t>サプライチェーン</a:t>
            </a:r>
            <a:br>
              <a:rPr kumimoji="1" lang="en-US" altLang="ja-JP" sz="900" dirty="0"/>
            </a:br>
            <a:r>
              <a:rPr kumimoji="1" lang="ja-JP" altLang="en-US" sz="900" dirty="0"/>
              <a:t>全体に寄与する</a:t>
            </a:r>
            <a:br>
              <a:rPr kumimoji="1" lang="en-US" altLang="ja-JP" sz="900" dirty="0"/>
            </a:br>
            <a:r>
              <a:rPr kumimoji="1" lang="ja-JP" altLang="en-US" sz="900" dirty="0"/>
              <a:t>仕組みである</a:t>
            </a:r>
          </a:p>
        </p:txBody>
      </p:sp>
      <p:sp>
        <p:nvSpPr>
          <p:cNvPr id="31" name="右中かっこ 30"/>
          <p:cNvSpPr/>
          <p:nvPr/>
        </p:nvSpPr>
        <p:spPr>
          <a:xfrm>
            <a:off x="8518161" y="2222880"/>
            <a:ext cx="196427" cy="624665"/>
          </a:xfrm>
          <a:prstGeom prst="rightBrac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sz="1600" dirty="0"/>
          </a:p>
        </p:txBody>
      </p:sp>
      <p:sp>
        <p:nvSpPr>
          <p:cNvPr id="32" name="右中かっこ 31"/>
          <p:cNvSpPr/>
          <p:nvPr/>
        </p:nvSpPr>
        <p:spPr>
          <a:xfrm>
            <a:off x="8521124" y="2903571"/>
            <a:ext cx="196427" cy="291411"/>
          </a:xfrm>
          <a:prstGeom prst="rightBrac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sz="1600" dirty="0"/>
          </a:p>
        </p:txBody>
      </p:sp>
      <p:sp>
        <p:nvSpPr>
          <p:cNvPr id="33" name="テキスト ボックス 32"/>
          <p:cNvSpPr txBox="1"/>
          <p:nvPr/>
        </p:nvSpPr>
        <p:spPr>
          <a:xfrm>
            <a:off x="8666546" y="2865249"/>
            <a:ext cx="1087053" cy="507831"/>
          </a:xfrm>
          <a:prstGeom prst="rect">
            <a:avLst/>
          </a:prstGeom>
          <a:noFill/>
        </p:spPr>
        <p:txBody>
          <a:bodyPr wrap="square" rtlCol="0">
            <a:spAutoFit/>
          </a:bodyPr>
          <a:lstStyle/>
          <a:p>
            <a:r>
              <a:rPr kumimoji="1" lang="ja-JP" altLang="en-US" sz="900" dirty="0"/>
              <a:t>関心はあるが</a:t>
            </a:r>
            <a:br>
              <a:rPr kumimoji="1" lang="en-US" altLang="ja-JP" sz="900" dirty="0"/>
            </a:br>
            <a:r>
              <a:rPr kumimoji="1" lang="ja-JP" altLang="en-US" sz="900" dirty="0"/>
              <a:t>後ろ向き（ハードルが高い）</a:t>
            </a:r>
          </a:p>
        </p:txBody>
      </p:sp>
      <p:sp>
        <p:nvSpPr>
          <p:cNvPr id="34" name="右矢印 33"/>
          <p:cNvSpPr/>
          <p:nvPr/>
        </p:nvSpPr>
        <p:spPr>
          <a:xfrm>
            <a:off x="3267370" y="2677851"/>
            <a:ext cx="628650" cy="599281"/>
          </a:xfrm>
          <a:prstGeom prst="righ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tx1"/>
              </a:solidFill>
            </a:endParaRPr>
          </a:p>
        </p:txBody>
      </p:sp>
      <p:graphicFrame>
        <p:nvGraphicFramePr>
          <p:cNvPr id="35" name="グラフ 34"/>
          <p:cNvGraphicFramePr>
            <a:graphicFrameLocks noChangeAspect="1"/>
          </p:cNvGraphicFramePr>
          <p:nvPr>
            <p:extLst>
              <p:ext uri="{D42A27DB-BD31-4B8C-83A1-F6EECF244321}">
                <p14:modId xmlns:p14="http://schemas.microsoft.com/office/powerpoint/2010/main" val="2064531238"/>
              </p:ext>
            </p:extLst>
          </p:nvPr>
        </p:nvGraphicFramePr>
        <p:xfrm>
          <a:off x="297146" y="4187218"/>
          <a:ext cx="3302818" cy="234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7" name="グラフ 36"/>
          <p:cNvGraphicFramePr>
            <a:graphicFrameLocks noChangeAspect="1"/>
          </p:cNvGraphicFramePr>
          <p:nvPr>
            <p:extLst>
              <p:ext uri="{D42A27DB-BD31-4B8C-83A1-F6EECF244321}">
                <p14:modId xmlns:p14="http://schemas.microsoft.com/office/powerpoint/2010/main" val="2847036675"/>
              </p:ext>
            </p:extLst>
          </p:nvPr>
        </p:nvGraphicFramePr>
        <p:xfrm>
          <a:off x="4131792" y="1977859"/>
          <a:ext cx="2586142" cy="1944000"/>
        </p:xfrm>
        <a:graphic>
          <a:graphicData uri="http://schemas.openxmlformats.org/drawingml/2006/chart">
            <c:chart xmlns:c="http://schemas.openxmlformats.org/drawingml/2006/chart" xmlns:r="http://schemas.openxmlformats.org/officeDocument/2006/relationships" r:id="rId3"/>
          </a:graphicData>
        </a:graphic>
      </p:graphicFrame>
      <p:sp>
        <p:nvSpPr>
          <p:cNvPr id="15" name="正方形/長方形 14"/>
          <p:cNvSpPr/>
          <p:nvPr/>
        </p:nvSpPr>
        <p:spPr>
          <a:xfrm>
            <a:off x="4143375" y="1874221"/>
            <a:ext cx="5562600" cy="205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850981" y="4042605"/>
            <a:ext cx="8331119" cy="276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kumimoji="1" lang="ja-JP" altLang="en-US" sz="1200" b="1" dirty="0">
                <a:solidFill>
                  <a:schemeClr val="tx1"/>
                </a:solidFill>
              </a:rPr>
              <a:t>設問２．</a:t>
            </a:r>
            <a:r>
              <a:rPr kumimoji="1" lang="en-US" altLang="ja-JP" sz="1200" b="1" dirty="0">
                <a:solidFill>
                  <a:schemeClr val="tx1"/>
                </a:solidFill>
              </a:rPr>
              <a:t>EDI</a:t>
            </a:r>
            <a:r>
              <a:rPr kumimoji="1" lang="ja-JP" altLang="en-US" sz="1200" b="1" dirty="0">
                <a:solidFill>
                  <a:schemeClr val="tx1"/>
                </a:solidFill>
              </a:rPr>
              <a:t>分析による融資活用等について関心がありますか？</a:t>
            </a:r>
          </a:p>
        </p:txBody>
      </p:sp>
      <p:cxnSp>
        <p:nvCxnSpPr>
          <p:cNvPr id="40" name="直線コネクタ 39"/>
          <p:cNvCxnSpPr/>
          <p:nvPr/>
        </p:nvCxnSpPr>
        <p:spPr>
          <a:xfrm>
            <a:off x="399454" y="4297856"/>
            <a:ext cx="9318207" cy="0"/>
          </a:xfrm>
          <a:prstGeom prst="lin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テキスト ボックス 40"/>
          <p:cNvSpPr txBox="1"/>
          <p:nvPr/>
        </p:nvSpPr>
        <p:spPr>
          <a:xfrm>
            <a:off x="7515520" y="4033981"/>
            <a:ext cx="761705" cy="261610"/>
          </a:xfrm>
          <a:prstGeom prst="rect">
            <a:avLst/>
          </a:prstGeom>
          <a:noFill/>
        </p:spPr>
        <p:txBody>
          <a:bodyPr wrap="square" rtlCol="0">
            <a:spAutoFit/>
          </a:bodyPr>
          <a:lstStyle/>
          <a:p>
            <a:pPr algn="ctr"/>
            <a:r>
              <a:rPr kumimoji="1" lang="en-US" altLang="ja-JP" sz="1100" dirty="0"/>
              <a:t>(</a:t>
            </a:r>
            <a:r>
              <a:rPr kumimoji="1" lang="ja-JP" altLang="en-US" sz="1100" dirty="0"/>
              <a:t>ｎ＝</a:t>
            </a:r>
            <a:r>
              <a:rPr kumimoji="1" lang="en-US" altLang="ja-JP" sz="1100" dirty="0"/>
              <a:t>24)</a:t>
            </a:r>
          </a:p>
        </p:txBody>
      </p:sp>
      <p:graphicFrame>
        <p:nvGraphicFramePr>
          <p:cNvPr id="36" name="グラフ 35"/>
          <p:cNvGraphicFramePr>
            <a:graphicFrameLocks noChangeAspect="1"/>
          </p:cNvGraphicFramePr>
          <p:nvPr>
            <p:extLst>
              <p:ext uri="{D42A27DB-BD31-4B8C-83A1-F6EECF244321}">
                <p14:modId xmlns:p14="http://schemas.microsoft.com/office/powerpoint/2010/main" val="2726231531"/>
              </p:ext>
            </p:extLst>
          </p:nvPr>
        </p:nvGraphicFramePr>
        <p:xfrm>
          <a:off x="0" y="1655880"/>
          <a:ext cx="3897110" cy="2340000"/>
        </p:xfrm>
        <a:graphic>
          <a:graphicData uri="http://schemas.openxmlformats.org/drawingml/2006/chart">
            <c:chart xmlns:c="http://schemas.openxmlformats.org/drawingml/2006/chart" xmlns:r="http://schemas.openxmlformats.org/officeDocument/2006/relationships" r:id="rId4"/>
          </a:graphicData>
        </a:graphic>
      </p:graphicFrame>
      <p:sp>
        <p:nvSpPr>
          <p:cNvPr id="38" name="テキスト ボックス 26"/>
          <p:cNvSpPr txBox="1"/>
          <p:nvPr/>
        </p:nvSpPr>
        <p:spPr>
          <a:xfrm>
            <a:off x="607588" y="3734429"/>
            <a:ext cx="3035880" cy="294302"/>
          </a:xfrm>
          <a:prstGeom prst="rect">
            <a:avLst/>
          </a:prstGeom>
          <a:noFill/>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r>
              <a:rPr kumimoji="1" lang="en-US" altLang="ja-JP" sz="1100" dirty="0"/>
              <a:t>※</a:t>
            </a:r>
            <a:r>
              <a:rPr kumimoji="1" lang="ja-JP" altLang="en-US" sz="1100" dirty="0"/>
              <a:t>全回答数</a:t>
            </a:r>
            <a:r>
              <a:rPr kumimoji="1" lang="en-US" altLang="ja-JP" sz="1100" dirty="0"/>
              <a:t>39</a:t>
            </a:r>
            <a:r>
              <a:rPr kumimoji="1" lang="ja-JP" altLang="en-US" sz="1100" dirty="0"/>
              <a:t>のうち、有効回答数のみを集計</a:t>
            </a:r>
          </a:p>
        </p:txBody>
      </p:sp>
      <p:sp>
        <p:nvSpPr>
          <p:cNvPr id="51" name="右矢印 50"/>
          <p:cNvSpPr/>
          <p:nvPr/>
        </p:nvSpPr>
        <p:spPr>
          <a:xfrm>
            <a:off x="3267370" y="5211501"/>
            <a:ext cx="628650" cy="599281"/>
          </a:xfrm>
          <a:prstGeom prst="righ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tx1"/>
              </a:solidFill>
            </a:endParaRPr>
          </a:p>
        </p:txBody>
      </p:sp>
      <p:graphicFrame>
        <p:nvGraphicFramePr>
          <p:cNvPr id="52" name="グラフ 51"/>
          <p:cNvGraphicFramePr>
            <a:graphicFrameLocks noChangeAspect="1"/>
          </p:cNvGraphicFramePr>
          <p:nvPr>
            <p:extLst>
              <p:ext uri="{D42A27DB-BD31-4B8C-83A1-F6EECF244321}">
                <p14:modId xmlns:p14="http://schemas.microsoft.com/office/powerpoint/2010/main" val="3755223713"/>
              </p:ext>
            </p:extLst>
          </p:nvPr>
        </p:nvGraphicFramePr>
        <p:xfrm>
          <a:off x="4104756" y="4611793"/>
          <a:ext cx="2640214" cy="1944000"/>
        </p:xfrm>
        <a:graphic>
          <a:graphicData uri="http://schemas.openxmlformats.org/drawingml/2006/chart">
            <c:chart xmlns:c="http://schemas.openxmlformats.org/drawingml/2006/chart" xmlns:r="http://schemas.openxmlformats.org/officeDocument/2006/relationships" r:id="rId5"/>
          </a:graphicData>
        </a:graphic>
      </p:graphicFrame>
      <p:sp>
        <p:nvSpPr>
          <p:cNvPr id="53" name="正方形/長方形 52"/>
          <p:cNvSpPr/>
          <p:nvPr/>
        </p:nvSpPr>
        <p:spPr>
          <a:xfrm>
            <a:off x="6759368" y="4831645"/>
            <a:ext cx="2562225" cy="507831"/>
          </a:xfrm>
          <a:prstGeom prst="rect">
            <a:avLst/>
          </a:prstGeom>
          <a:noFill/>
          <a:ln w="12700">
            <a:noFill/>
            <a:prstDash val="dash"/>
          </a:ln>
          <a:effectLst/>
        </p:spPr>
        <p:style>
          <a:lnRef idx="1">
            <a:schemeClr val="accent1"/>
          </a:lnRef>
          <a:fillRef idx="3">
            <a:schemeClr val="accent1"/>
          </a:fillRef>
          <a:effectRef idx="2">
            <a:schemeClr val="accent1"/>
          </a:effectRef>
          <a:fontRef idx="minor">
            <a:schemeClr val="lt1"/>
          </a:fontRef>
        </p:style>
        <p:txBody>
          <a:bodyPr rtlCol="0" anchor="t">
            <a:spAutoFit/>
          </a:bodyP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r>
              <a:rPr kumimoji="1" lang="ja-JP" altLang="en-US" sz="900" dirty="0">
                <a:solidFill>
                  <a:schemeClr val="tx1"/>
                </a:solidFill>
              </a:rPr>
              <a:t>＜その他の内容（一部）＞</a:t>
            </a:r>
            <a:endParaRPr kumimoji="1" lang="en-US" altLang="ja-JP" sz="900" dirty="0">
              <a:solidFill>
                <a:schemeClr val="tx1"/>
              </a:solidFill>
            </a:endParaRPr>
          </a:p>
          <a:p>
            <a:pPr marL="171450" indent="-171450">
              <a:buFont typeface="Wingdings" panose="05000000000000000000" pitchFamily="2" charset="2"/>
              <a:buChar char="Ø"/>
            </a:pPr>
            <a:r>
              <a:rPr kumimoji="1" lang="ja-JP" altLang="en-US" sz="900" dirty="0">
                <a:solidFill>
                  <a:schemeClr val="accent2"/>
                </a:solidFill>
              </a:rPr>
              <a:t>具体例が不明でコメント出来ない。売上に立替金がある場合が有り、判別可能なら有効</a:t>
            </a:r>
          </a:p>
        </p:txBody>
      </p:sp>
      <p:sp>
        <p:nvSpPr>
          <p:cNvPr id="54" name="正方形/長方形 53"/>
          <p:cNvSpPr/>
          <p:nvPr/>
        </p:nvSpPr>
        <p:spPr>
          <a:xfrm>
            <a:off x="4143375" y="4371974"/>
            <a:ext cx="5562600" cy="216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5380222" y="4384818"/>
            <a:ext cx="2555507" cy="26161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none" rtlCol="0" anchor="ctr">
            <a:spAutoFit/>
          </a:bodyP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ja-JP" altLang="en-US" sz="1100" b="1" dirty="0">
                <a:solidFill>
                  <a:schemeClr val="tx1"/>
                </a:solidFill>
              </a:rPr>
              <a:t>「①関心がある方」の内訳（複数回答可）</a:t>
            </a:r>
          </a:p>
        </p:txBody>
      </p:sp>
      <p:sp>
        <p:nvSpPr>
          <p:cNvPr id="56" name="正方形/長方形 55"/>
          <p:cNvSpPr/>
          <p:nvPr/>
        </p:nvSpPr>
        <p:spPr>
          <a:xfrm>
            <a:off x="5380222" y="1864695"/>
            <a:ext cx="2555507" cy="26161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none" rtlCol="0" anchor="ctr">
            <a:spAutoFit/>
          </a:bodyP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ja-JP" altLang="en-US" sz="1100" b="1" dirty="0">
                <a:solidFill>
                  <a:schemeClr val="tx1"/>
                </a:solidFill>
              </a:rPr>
              <a:t>「①関心がある方」の内訳（複数回答可）</a:t>
            </a:r>
          </a:p>
        </p:txBody>
      </p:sp>
      <p:sp>
        <p:nvSpPr>
          <p:cNvPr id="57" name="テキスト ボックス 53"/>
          <p:cNvSpPr txBox="1"/>
          <p:nvPr/>
        </p:nvSpPr>
        <p:spPr>
          <a:xfrm>
            <a:off x="7838993" y="1864695"/>
            <a:ext cx="754662" cy="253916"/>
          </a:xfrm>
          <a:prstGeom prst="rect">
            <a:avLst/>
          </a:prstGeom>
          <a:noFill/>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en-US" altLang="ja-JP" sz="1000" dirty="0"/>
              <a:t>(</a:t>
            </a:r>
            <a:r>
              <a:rPr kumimoji="1" lang="ja-JP" altLang="en-US" sz="1000" dirty="0"/>
              <a:t>ｎ＝</a:t>
            </a:r>
            <a:r>
              <a:rPr kumimoji="1" lang="en-US" altLang="ja-JP" sz="1000" dirty="0"/>
              <a:t>18)</a:t>
            </a:r>
          </a:p>
        </p:txBody>
      </p:sp>
      <p:sp>
        <p:nvSpPr>
          <p:cNvPr id="58" name="テキスト ボックス 53"/>
          <p:cNvSpPr txBox="1"/>
          <p:nvPr/>
        </p:nvSpPr>
        <p:spPr>
          <a:xfrm>
            <a:off x="7838993" y="4381500"/>
            <a:ext cx="754662" cy="253916"/>
          </a:xfrm>
          <a:prstGeom prst="rect">
            <a:avLst/>
          </a:prstGeom>
          <a:noFill/>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en-US" altLang="ja-JP" sz="1000" dirty="0"/>
              <a:t>(</a:t>
            </a:r>
            <a:r>
              <a:rPr kumimoji="1" lang="ja-JP" altLang="en-US" sz="1000" dirty="0"/>
              <a:t>ｎ＝</a:t>
            </a:r>
            <a:r>
              <a:rPr kumimoji="1" lang="en-US" altLang="ja-JP" sz="1000" dirty="0"/>
              <a:t>18)</a:t>
            </a:r>
          </a:p>
        </p:txBody>
      </p:sp>
      <p:sp>
        <p:nvSpPr>
          <p:cNvPr id="59" name="テキスト ボックス 26"/>
          <p:cNvSpPr txBox="1"/>
          <p:nvPr/>
        </p:nvSpPr>
        <p:spPr>
          <a:xfrm>
            <a:off x="607588" y="6261491"/>
            <a:ext cx="3035880" cy="294302"/>
          </a:xfrm>
          <a:prstGeom prst="rect">
            <a:avLst/>
          </a:prstGeom>
          <a:noFill/>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r>
              <a:rPr kumimoji="1" lang="en-US" altLang="ja-JP" sz="1100" dirty="0"/>
              <a:t>※</a:t>
            </a:r>
            <a:r>
              <a:rPr kumimoji="1" lang="ja-JP" altLang="en-US" sz="1100" dirty="0"/>
              <a:t>全回答数</a:t>
            </a:r>
            <a:r>
              <a:rPr kumimoji="1" lang="en-US" altLang="ja-JP" sz="1100" dirty="0"/>
              <a:t>39</a:t>
            </a:r>
            <a:r>
              <a:rPr kumimoji="1" lang="ja-JP" altLang="en-US" sz="1100" dirty="0"/>
              <a:t>のうち、有効回答数のみを集計</a:t>
            </a:r>
          </a:p>
        </p:txBody>
      </p:sp>
    </p:spTree>
    <p:extLst>
      <p:ext uri="{BB962C8B-B14F-4D97-AF65-F5344CB8AC3E}">
        <p14:creationId xmlns:p14="http://schemas.microsoft.com/office/powerpoint/2010/main" val="2290613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wrap="none">
            <a:normAutofit/>
          </a:bodyPr>
          <a:lstStyle/>
          <a:p>
            <a:pPr algn="ctr"/>
            <a:r>
              <a:rPr lang="ja-JP" altLang="en-US" dirty="0"/>
              <a:t>セミナ等の広報活動（２）</a:t>
            </a:r>
            <a:endParaRPr kumimoji="1" lang="ja-JP" altLang="en-US" dirty="0"/>
          </a:p>
        </p:txBody>
      </p:sp>
      <p:sp>
        <p:nvSpPr>
          <p:cNvPr id="5" name="コンテンツ プレースホルダー 4"/>
          <p:cNvSpPr>
            <a:spLocks noGrp="1"/>
          </p:cNvSpPr>
          <p:nvPr>
            <p:ph idx="1"/>
          </p:nvPr>
        </p:nvSpPr>
        <p:spPr>
          <a:xfrm>
            <a:off x="495300" y="847726"/>
            <a:ext cx="8915400" cy="323849"/>
          </a:xfrm>
        </p:spPr>
        <p:txBody>
          <a:bodyPr wrap="square">
            <a:noAutofit/>
          </a:bodyPr>
          <a:lstStyle/>
          <a:p>
            <a:r>
              <a:rPr lang="ja-JP" altLang="en-US" dirty="0"/>
              <a:t>本アンケートの結果より、当該セッションの目的であった、「共同実証成果およびファイナンスサービス仮説に関する認知度向上」は達成できたものと認識します。</a:t>
            </a:r>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6</a:t>
            </a:fld>
            <a:endParaRPr lang="ja-JP" altLang="en-US" dirty="0">
              <a:solidFill>
                <a:prstClr val="black">
                  <a:tint val="75000"/>
                </a:prstClr>
              </a:solidFill>
            </a:endParaRPr>
          </a:p>
        </p:txBody>
      </p:sp>
      <p:sp>
        <p:nvSpPr>
          <p:cNvPr id="36" name="正方形/長方形 35"/>
          <p:cNvSpPr/>
          <p:nvPr/>
        </p:nvSpPr>
        <p:spPr>
          <a:xfrm>
            <a:off x="527393" y="1684445"/>
            <a:ext cx="4339882" cy="46166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rtlCol="0" anchor="ctr">
            <a:spAutoFit/>
          </a:bodyP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ja-JP" altLang="en-US" sz="1200" b="1" dirty="0">
                <a:solidFill>
                  <a:schemeClr val="tx1"/>
                </a:solidFill>
              </a:rPr>
              <a:t>設問３．本テーマについて、ご不明な点や</a:t>
            </a:r>
            <a:br>
              <a:rPr kumimoji="1" lang="en-US" altLang="ja-JP" sz="1200" b="1" dirty="0">
                <a:solidFill>
                  <a:schemeClr val="tx1"/>
                </a:solidFill>
              </a:rPr>
            </a:br>
            <a:r>
              <a:rPr kumimoji="1" lang="ja-JP" altLang="en-US" sz="1200" b="1" dirty="0">
                <a:solidFill>
                  <a:schemeClr val="tx1"/>
                </a:solidFill>
              </a:rPr>
              <a:t>さらにお聞きになりたい点がありますか？</a:t>
            </a:r>
          </a:p>
        </p:txBody>
      </p:sp>
      <p:cxnSp>
        <p:nvCxnSpPr>
          <p:cNvPr id="38" name="直線コネクタ 37"/>
          <p:cNvCxnSpPr/>
          <p:nvPr/>
        </p:nvCxnSpPr>
        <p:spPr>
          <a:xfrm>
            <a:off x="648982" y="2146111"/>
            <a:ext cx="4096704" cy="0"/>
          </a:xfrm>
          <a:prstGeom prst="lin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1" name="正方形/長方形 50"/>
          <p:cNvSpPr/>
          <p:nvPr/>
        </p:nvSpPr>
        <p:spPr>
          <a:xfrm>
            <a:off x="648982" y="2279461"/>
            <a:ext cx="4096704" cy="1120964"/>
          </a:xfrm>
          <a:prstGeom prst="rect">
            <a:avLst/>
          </a:prstGeom>
          <a:noFill/>
          <a:ln w="12700">
            <a:noFill/>
            <a:prstDash val="dash"/>
          </a:ln>
          <a:effectLst/>
        </p:spPr>
        <p:style>
          <a:lnRef idx="1">
            <a:schemeClr val="accent1"/>
          </a:lnRef>
          <a:fillRef idx="3">
            <a:schemeClr val="accent1"/>
          </a:fillRef>
          <a:effectRef idx="2">
            <a:schemeClr val="accent1"/>
          </a:effectRef>
          <a:fontRef idx="minor">
            <a:schemeClr val="lt1"/>
          </a:fontRef>
        </p:style>
        <p:txBody>
          <a:bodyPr rtlCol="0" anchor="t"/>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r>
              <a:rPr kumimoji="1" lang="en-US" altLang="ja-JP" sz="1200" dirty="0">
                <a:solidFill>
                  <a:schemeClr val="tx1"/>
                </a:solidFill>
              </a:rPr>
              <a:t>【</a:t>
            </a:r>
            <a:r>
              <a:rPr kumimoji="1" lang="ja-JP" altLang="en-US" sz="1200" dirty="0">
                <a:solidFill>
                  <a:schemeClr val="tx1"/>
                </a:solidFill>
              </a:rPr>
              <a:t>回答内容</a:t>
            </a:r>
            <a:r>
              <a:rPr kumimoji="1" lang="en-US" altLang="ja-JP" sz="1200" dirty="0">
                <a:solidFill>
                  <a:schemeClr val="tx1"/>
                </a:solidFill>
              </a:rPr>
              <a:t>】</a:t>
            </a:r>
          </a:p>
          <a:p>
            <a:endParaRPr kumimoji="1" lang="en-US" altLang="ja-JP" sz="1200" dirty="0">
              <a:solidFill>
                <a:schemeClr val="tx1"/>
              </a:solidFill>
            </a:endParaRPr>
          </a:p>
          <a:p>
            <a:pPr marL="171450" indent="-171450">
              <a:buFont typeface="Arial" panose="020B0604020202020204" pitchFamily="34" charset="0"/>
              <a:buChar char="•"/>
            </a:pPr>
            <a:r>
              <a:rPr kumimoji="1" lang="ja-JP" altLang="en-US" sz="1200" dirty="0">
                <a:solidFill>
                  <a:schemeClr val="tx1"/>
                </a:solidFill>
              </a:rPr>
              <a:t>法人番号の活用はぜひ進めていただきたい</a:t>
            </a:r>
            <a:endParaRPr kumimoji="1" lang="en-US" altLang="ja-JP" sz="1200" dirty="0">
              <a:solidFill>
                <a:schemeClr val="tx1"/>
              </a:solidFill>
            </a:endParaRPr>
          </a:p>
          <a:p>
            <a:pPr marL="171450" indent="-171450">
              <a:buFont typeface="Arial" panose="020B0604020202020204" pitchFamily="34" charset="0"/>
              <a:buChar char="•"/>
            </a:pPr>
            <a:endParaRPr kumimoji="1" lang="en-US" altLang="ja-JP" sz="1200" dirty="0">
              <a:solidFill>
                <a:schemeClr val="tx1"/>
              </a:solidFill>
            </a:endParaRPr>
          </a:p>
          <a:p>
            <a:pPr marL="171450" indent="-171450">
              <a:buFont typeface="Arial" panose="020B0604020202020204" pitchFamily="34" charset="0"/>
              <a:buChar char="•"/>
            </a:pPr>
            <a:r>
              <a:rPr kumimoji="1" lang="ja-JP" altLang="en-US" sz="1200" dirty="0">
                <a:solidFill>
                  <a:schemeClr val="tx1"/>
                </a:solidFill>
              </a:rPr>
              <a:t>国税庁が喜ぶ。「取引内容」の開示の範囲が気になる。</a:t>
            </a:r>
            <a:endParaRPr kumimoji="1" lang="en-US" altLang="ja-JP" sz="1200" dirty="0">
              <a:solidFill>
                <a:schemeClr val="tx1"/>
              </a:solidFill>
            </a:endParaRPr>
          </a:p>
        </p:txBody>
      </p:sp>
      <p:sp>
        <p:nvSpPr>
          <p:cNvPr id="52" name="正方形/長方形 51"/>
          <p:cNvSpPr/>
          <p:nvPr/>
        </p:nvSpPr>
        <p:spPr>
          <a:xfrm>
            <a:off x="5534669" y="1684445"/>
            <a:ext cx="3046027" cy="46166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none" rtlCol="0" anchor="ctr">
            <a:spAutoFit/>
          </a:bodyP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ja-JP" altLang="en-US" sz="1200" b="1" dirty="0">
                <a:solidFill>
                  <a:schemeClr val="tx1"/>
                </a:solidFill>
              </a:rPr>
              <a:t>設問４．このようなサービスが</a:t>
            </a:r>
            <a:br>
              <a:rPr kumimoji="1" lang="en-US" altLang="ja-JP" sz="1200" b="1" dirty="0">
                <a:solidFill>
                  <a:schemeClr val="tx1"/>
                </a:solidFill>
              </a:rPr>
            </a:br>
            <a:r>
              <a:rPr kumimoji="1" lang="ja-JP" altLang="en-US" sz="1200" b="1" dirty="0">
                <a:solidFill>
                  <a:schemeClr val="tx1"/>
                </a:solidFill>
              </a:rPr>
              <a:t>実現された場合、利用したいと思いますか？</a:t>
            </a:r>
          </a:p>
        </p:txBody>
      </p:sp>
      <p:cxnSp>
        <p:nvCxnSpPr>
          <p:cNvPr id="53" name="直線コネクタ 52"/>
          <p:cNvCxnSpPr/>
          <p:nvPr/>
        </p:nvCxnSpPr>
        <p:spPr>
          <a:xfrm>
            <a:off x="5364830" y="2146111"/>
            <a:ext cx="3385705" cy="0"/>
          </a:xfrm>
          <a:prstGeom prst="line">
            <a:avLst/>
          </a:prstGeom>
          <a:ln w="15875">
            <a:solidFill>
              <a:schemeClr val="tx1"/>
            </a:solidFill>
          </a:ln>
          <a:effectLst/>
        </p:spPr>
        <p:style>
          <a:lnRef idx="2">
            <a:schemeClr val="accent1"/>
          </a:lnRef>
          <a:fillRef idx="0">
            <a:schemeClr val="accent1"/>
          </a:fillRef>
          <a:effectRef idx="1">
            <a:schemeClr val="accent1"/>
          </a:effectRef>
          <a:fontRef idx="minor">
            <a:schemeClr val="tx1"/>
          </a:fontRef>
        </p:style>
      </p:cxnSp>
      <p:graphicFrame>
        <p:nvGraphicFramePr>
          <p:cNvPr id="54" name="グラフ 53"/>
          <p:cNvGraphicFramePr>
            <a:graphicFrameLocks noChangeAspect="1"/>
          </p:cNvGraphicFramePr>
          <p:nvPr>
            <p:extLst>
              <p:ext uri="{D42A27DB-BD31-4B8C-83A1-F6EECF244321}">
                <p14:modId xmlns:p14="http://schemas.microsoft.com/office/powerpoint/2010/main" val="132420971"/>
              </p:ext>
            </p:extLst>
          </p:nvPr>
        </p:nvGraphicFramePr>
        <p:xfrm>
          <a:off x="4867275" y="2174686"/>
          <a:ext cx="4380815" cy="2196000"/>
        </p:xfrm>
        <a:graphic>
          <a:graphicData uri="http://schemas.openxmlformats.org/drawingml/2006/chart">
            <c:chart xmlns:c="http://schemas.openxmlformats.org/drawingml/2006/chart" xmlns:r="http://schemas.openxmlformats.org/officeDocument/2006/relationships" r:id="rId2"/>
          </a:graphicData>
        </a:graphic>
      </p:graphicFrame>
      <p:sp>
        <p:nvSpPr>
          <p:cNvPr id="55" name="テキスト ボックス 19"/>
          <p:cNvSpPr txBox="1"/>
          <p:nvPr/>
        </p:nvSpPr>
        <p:spPr>
          <a:xfrm>
            <a:off x="8098943" y="2146110"/>
            <a:ext cx="754662" cy="261610"/>
          </a:xfrm>
          <a:prstGeom prst="rect">
            <a:avLst/>
          </a:prstGeom>
          <a:noFill/>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en-US" altLang="ja-JP" sz="1100" dirty="0"/>
              <a:t>(</a:t>
            </a:r>
            <a:r>
              <a:rPr kumimoji="1" lang="ja-JP" altLang="en-US" sz="1100" dirty="0"/>
              <a:t>ｎ＝</a:t>
            </a:r>
            <a:r>
              <a:rPr kumimoji="1" lang="en-US" altLang="ja-JP" sz="1100" dirty="0"/>
              <a:t>14)</a:t>
            </a:r>
          </a:p>
        </p:txBody>
      </p:sp>
      <p:sp>
        <p:nvSpPr>
          <p:cNvPr id="56" name="テキスト ボックス 26"/>
          <p:cNvSpPr txBox="1"/>
          <p:nvPr/>
        </p:nvSpPr>
        <p:spPr>
          <a:xfrm>
            <a:off x="7659982" y="3746891"/>
            <a:ext cx="1784983" cy="430887"/>
          </a:xfrm>
          <a:prstGeom prst="rect">
            <a:avLst/>
          </a:prstGeom>
          <a:noFill/>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r>
              <a:rPr kumimoji="1" lang="en-US" altLang="ja-JP" sz="1100" dirty="0"/>
              <a:t>※</a:t>
            </a:r>
            <a:r>
              <a:rPr kumimoji="1" lang="ja-JP" altLang="en-US" sz="1100" dirty="0"/>
              <a:t>全回答数</a:t>
            </a:r>
            <a:r>
              <a:rPr kumimoji="1" lang="en-US" altLang="ja-JP" sz="1100" dirty="0"/>
              <a:t>39</a:t>
            </a:r>
            <a:r>
              <a:rPr kumimoji="1" lang="ja-JP" altLang="en-US" sz="1100" dirty="0"/>
              <a:t>のうち、</a:t>
            </a:r>
            <a:endParaRPr kumimoji="1" lang="en-US" altLang="ja-JP" sz="1100" dirty="0"/>
          </a:p>
          <a:p>
            <a:r>
              <a:rPr kumimoji="1" lang="en-US" altLang="ja-JP" sz="1100" dirty="0"/>
              <a:t>     </a:t>
            </a:r>
            <a:r>
              <a:rPr kumimoji="1" lang="ja-JP" altLang="en-US" sz="1100" dirty="0"/>
              <a:t>有効回答数のみを集計</a:t>
            </a:r>
          </a:p>
        </p:txBody>
      </p:sp>
      <p:sp>
        <p:nvSpPr>
          <p:cNvPr id="58" name="正方形/長方形 57"/>
          <p:cNvSpPr/>
          <p:nvPr/>
        </p:nvSpPr>
        <p:spPr>
          <a:xfrm>
            <a:off x="1466513" y="4533475"/>
            <a:ext cx="6972975" cy="5448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sz="1400" dirty="0">
                <a:solidFill>
                  <a:schemeClr val="tx1"/>
                </a:solidFill>
              </a:rPr>
              <a:t>一定の関心が示され、サービス利用に前向きな意見が得られた</a:t>
            </a:r>
            <a:endParaRPr kumimoji="1" lang="en-US" altLang="ja-JP" sz="1400" dirty="0">
              <a:solidFill>
                <a:schemeClr val="tx1"/>
              </a:solidFill>
            </a:endParaRPr>
          </a:p>
          <a:p>
            <a:pPr marL="285750" indent="-285750">
              <a:buFont typeface="Arial" panose="020B0604020202020204" pitchFamily="34" charset="0"/>
              <a:buChar char="•"/>
            </a:pPr>
            <a:r>
              <a:rPr kumimoji="1" lang="ja-JP" altLang="en-US" sz="1400" dirty="0">
                <a:solidFill>
                  <a:schemeClr val="tx1"/>
                </a:solidFill>
              </a:rPr>
              <a:t>広報活動として一定の成果があげられた</a:t>
            </a:r>
            <a:endParaRPr kumimoji="1" lang="en-US" altLang="ja-JP" sz="1400" dirty="0">
              <a:solidFill>
                <a:schemeClr val="tx1"/>
              </a:solidFill>
            </a:endParaRPr>
          </a:p>
        </p:txBody>
      </p:sp>
      <p:sp>
        <p:nvSpPr>
          <p:cNvPr id="59" name="正方形/長方形 58"/>
          <p:cNvSpPr/>
          <p:nvPr/>
        </p:nvSpPr>
        <p:spPr>
          <a:xfrm>
            <a:off x="2071606" y="5629274"/>
            <a:ext cx="5762789" cy="676275"/>
          </a:xfrm>
          <a:prstGeom prst="rect">
            <a:avLst/>
          </a:prstGeom>
          <a:solidFill>
            <a:schemeClr val="accent2">
              <a:lumMod val="40000"/>
              <a:lumOff val="6000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「共同実証成果およびファイナンスサービス仮説に関する認知度向上」は達成できたものと認識します</a:t>
            </a:r>
          </a:p>
        </p:txBody>
      </p:sp>
      <p:sp>
        <p:nvSpPr>
          <p:cNvPr id="10" name="正方形/長方形 9"/>
          <p:cNvSpPr/>
          <p:nvPr/>
        </p:nvSpPr>
        <p:spPr>
          <a:xfrm>
            <a:off x="1463282" y="4246602"/>
            <a:ext cx="3359936" cy="272388"/>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アンケート結果により得られた示唆</a:t>
            </a:r>
          </a:p>
        </p:txBody>
      </p:sp>
      <p:sp>
        <p:nvSpPr>
          <p:cNvPr id="11" name="右矢印 10"/>
          <p:cNvSpPr/>
          <p:nvPr/>
        </p:nvSpPr>
        <p:spPr>
          <a:xfrm rot="5400000">
            <a:off x="4784369" y="4729296"/>
            <a:ext cx="337260" cy="1190353"/>
          </a:xfrm>
          <a:prstGeom prst="righ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42264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628650" y="2333626"/>
            <a:ext cx="8658225" cy="21145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2" name="タイトル 1"/>
          <p:cNvSpPr>
            <a:spLocks noGrp="1"/>
          </p:cNvSpPr>
          <p:nvPr>
            <p:ph type="title"/>
          </p:nvPr>
        </p:nvSpPr>
        <p:spPr/>
        <p:txBody>
          <a:bodyPr>
            <a:normAutofit fontScale="90000"/>
          </a:bodyPr>
          <a:lstStyle/>
          <a:p>
            <a:r>
              <a:rPr lang="ja-JP" altLang="en-US" sz="3600" dirty="0"/>
              <a:t>　　　　　　　並行導入メリットの明確化（１）</a:t>
            </a:r>
            <a:br>
              <a:rPr lang="ja-JP" altLang="en-US" sz="3600" dirty="0"/>
            </a:br>
            <a:r>
              <a:rPr lang="en-US" altLang="ja-JP" sz="2200" dirty="0"/>
              <a:t>【</a:t>
            </a:r>
            <a:r>
              <a:rPr lang="ja-JP" altLang="en-US" sz="2200" dirty="0"/>
              <a:t>仮説</a:t>
            </a:r>
            <a:r>
              <a:rPr lang="en-US" altLang="ja-JP" sz="2200" dirty="0"/>
              <a:t>】</a:t>
            </a:r>
            <a:r>
              <a:rPr lang="ja-JP" altLang="en-US" sz="2200" dirty="0"/>
              <a:t>　変換</a:t>
            </a:r>
            <a:r>
              <a:rPr lang="en-US" altLang="ja-JP" sz="2200" dirty="0"/>
              <a:t>ASP</a:t>
            </a:r>
            <a:r>
              <a:rPr lang="ja-JP" altLang="en-US" sz="2200" dirty="0" err="1"/>
              <a:t>への</a:t>
            </a:r>
            <a:r>
              <a:rPr lang="ja-JP" altLang="en-US" sz="2200" dirty="0"/>
              <a:t>接続における企業側の課題と解消方法（案）</a:t>
            </a:r>
            <a:endParaRPr kumimoji="1" lang="ja-JP" altLang="en-US" sz="2200" dirty="0"/>
          </a:p>
        </p:txBody>
      </p:sp>
      <p:sp>
        <p:nvSpPr>
          <p:cNvPr id="3" name="コンテンツ プレースホルダー 2"/>
          <p:cNvSpPr>
            <a:spLocks noGrp="1"/>
          </p:cNvSpPr>
          <p:nvPr>
            <p:ph idx="1"/>
          </p:nvPr>
        </p:nvSpPr>
        <p:spPr>
          <a:xfrm>
            <a:off x="495300" y="876301"/>
            <a:ext cx="8915400" cy="2086725"/>
          </a:xfrm>
        </p:spPr>
        <p:txBody>
          <a:bodyPr>
            <a:spAutoFit/>
          </a:bodyPr>
          <a:lstStyle/>
          <a:p>
            <a:r>
              <a:rPr lang="ja-JP" altLang="en-US" dirty="0">
                <a:latin typeface="ＭＳ 明朝" panose="02020609040205080304" pitchFamily="17" charset="-128"/>
                <a:ea typeface="ＭＳ 明朝" panose="02020609040205080304" pitchFamily="17" charset="-128"/>
              </a:rPr>
              <a:t>従来の</a:t>
            </a:r>
            <a:r>
              <a:rPr lang="en-US" altLang="ja-JP" dirty="0">
                <a:latin typeface="ＭＳ 明朝" panose="02020609040205080304" pitchFamily="17" charset="-128"/>
                <a:ea typeface="ＭＳ 明朝" panose="02020609040205080304" pitchFamily="17" charset="-128"/>
              </a:rPr>
              <a:t>FB</a:t>
            </a:r>
            <a:r>
              <a:rPr lang="ja-JP" altLang="en-US" dirty="0">
                <a:latin typeface="ＭＳ 明朝" panose="02020609040205080304" pitchFamily="17" charset="-128"/>
                <a:ea typeface="ＭＳ 明朝" panose="02020609040205080304" pitchFamily="17" charset="-128"/>
              </a:rPr>
              <a:t>に接続していた既存システムは、</a:t>
            </a:r>
            <a:r>
              <a:rPr lang="en-US" altLang="ja-JP" dirty="0">
                <a:latin typeface="ＭＳ 明朝" panose="02020609040205080304" pitchFamily="17" charset="-128"/>
                <a:ea typeface="ＭＳ 明朝" panose="02020609040205080304" pitchFamily="17" charset="-128"/>
              </a:rPr>
              <a:t>ISO20022Pain</a:t>
            </a:r>
            <a:r>
              <a:rPr lang="ja-JP" altLang="en-US" dirty="0">
                <a:latin typeface="ＭＳ 明朝" panose="02020609040205080304" pitchFamily="17" charset="-128"/>
                <a:ea typeface="ＭＳ 明朝" panose="02020609040205080304" pitchFamily="17" charset="-128"/>
              </a:rPr>
              <a:t>や</a:t>
            </a:r>
            <a:r>
              <a:rPr lang="en-US" altLang="ja-JP" dirty="0" err="1">
                <a:latin typeface="ＭＳ 明朝" panose="02020609040205080304" pitchFamily="17" charset="-128"/>
                <a:ea typeface="ＭＳ 明朝" panose="02020609040205080304" pitchFamily="17" charset="-128"/>
              </a:rPr>
              <a:t>Camt</a:t>
            </a:r>
            <a:r>
              <a:rPr lang="ja-JP" altLang="en-US" dirty="0">
                <a:latin typeface="ＭＳ 明朝" panose="02020609040205080304" pitchFamily="17" charset="-128"/>
                <a:ea typeface="ＭＳ 明朝" panose="02020609040205080304" pitchFamily="17" charset="-128"/>
              </a:rPr>
              <a:t>を処理することが出来ません。そこで、既存システムから振込や入金通知、支払案内の情報をファイル形式で入出力し、そのファイルを「</a:t>
            </a:r>
            <a:r>
              <a:rPr lang="en-US" altLang="ja-JP" dirty="0">
                <a:latin typeface="ＭＳ 明朝" panose="02020609040205080304" pitchFamily="17" charset="-128"/>
                <a:ea typeface="ＭＳ 明朝" panose="02020609040205080304" pitchFamily="17" charset="-128"/>
              </a:rPr>
              <a:t>ISO20022</a:t>
            </a:r>
            <a:r>
              <a:rPr lang="ja-JP" altLang="en-US" dirty="0">
                <a:latin typeface="ＭＳ 明朝" panose="02020609040205080304" pitchFamily="17" charset="-128"/>
                <a:ea typeface="ＭＳ 明朝" panose="02020609040205080304" pitchFamily="17" charset="-128"/>
              </a:rPr>
              <a:t>電文変換ゲートウェイ」が</a:t>
            </a:r>
            <a:r>
              <a:rPr lang="en-US" altLang="ja-JP" dirty="0">
                <a:latin typeface="ＭＳ 明朝" panose="02020609040205080304" pitchFamily="17" charset="-128"/>
                <a:ea typeface="ＭＳ 明朝" panose="02020609040205080304" pitchFamily="17" charset="-128"/>
              </a:rPr>
              <a:t>ISO20022Pain</a:t>
            </a:r>
            <a:r>
              <a:rPr lang="ja-JP" altLang="en-US" dirty="0" err="1">
                <a:latin typeface="ＭＳ 明朝" panose="02020609040205080304" pitchFamily="17" charset="-128"/>
                <a:ea typeface="ＭＳ 明朝" panose="02020609040205080304" pitchFamily="17" charset="-128"/>
              </a:rPr>
              <a:t>、</a:t>
            </a:r>
            <a:r>
              <a:rPr lang="en-US" altLang="ja-JP" dirty="0">
                <a:latin typeface="ＭＳ 明朝" panose="02020609040205080304" pitchFamily="17" charset="-128"/>
                <a:ea typeface="ＭＳ 明朝" panose="02020609040205080304" pitchFamily="17" charset="-128"/>
              </a:rPr>
              <a:t>ISO20022</a:t>
            </a:r>
            <a:r>
              <a:rPr lang="ja-JP" altLang="en-US" dirty="0">
                <a:latin typeface="ＭＳ 明朝" panose="02020609040205080304" pitchFamily="17" charset="-128"/>
                <a:ea typeface="ＭＳ 明朝" panose="02020609040205080304" pitchFamily="17" charset="-128"/>
              </a:rPr>
              <a:t> </a:t>
            </a:r>
            <a:r>
              <a:rPr lang="en-US" altLang="ja-JP" dirty="0" err="1">
                <a:latin typeface="ＭＳ 明朝" panose="02020609040205080304" pitchFamily="17" charset="-128"/>
                <a:ea typeface="ＭＳ 明朝" panose="02020609040205080304" pitchFamily="17" charset="-128"/>
              </a:rPr>
              <a:t>Camt</a:t>
            </a:r>
            <a:r>
              <a:rPr lang="ja-JP" altLang="en-US" dirty="0">
                <a:latin typeface="ＭＳ 明朝" panose="02020609040205080304" pitchFamily="17" charset="-128"/>
                <a:ea typeface="ＭＳ 明朝" panose="02020609040205080304" pitchFamily="17" charset="-128"/>
              </a:rPr>
              <a:t>に対応したファイルに変換できれば、既存システムの改造を最小限に抑え、安価かつ簡易に企業側の実装を実現可能と考えます。</a:t>
            </a:r>
          </a:p>
          <a:p>
            <a:br>
              <a:rPr lang="en-US" altLang="ja-JP" dirty="0"/>
            </a:br>
            <a:endParaRPr kumimoji="1" lang="ja-JP" altLang="en-US" dirty="0"/>
          </a:p>
        </p:txBody>
      </p:sp>
      <p:sp>
        <p:nvSpPr>
          <p:cNvPr id="4" name="スライド番号プレースホルダー 3"/>
          <p:cNvSpPr>
            <a:spLocks noGrp="1"/>
          </p:cNvSpPr>
          <p:nvPr>
            <p:ph type="sldNum" sz="quarter" idx="12"/>
          </p:nvPr>
        </p:nvSpPr>
        <p:spPr>
          <a:xfrm>
            <a:off x="7424816" y="6353480"/>
            <a:ext cx="2311400" cy="365125"/>
          </a:xfrm>
        </p:spPr>
        <p:txBody>
          <a:bodyPr/>
          <a:lstStyle/>
          <a:p>
            <a:fld id="{D2D8002D-B5B0-4BAC-B1F6-782DDCCE6D9C}" type="slidenum">
              <a:rPr lang="ja-JP" altLang="en-US" smtClean="0">
                <a:solidFill>
                  <a:prstClr val="black">
                    <a:tint val="75000"/>
                  </a:prstClr>
                </a:solidFill>
              </a:rPr>
              <a:pPr/>
              <a:t>7</a:t>
            </a:fld>
            <a:endParaRPr lang="ja-JP" altLang="en-US" dirty="0">
              <a:solidFill>
                <a:prstClr val="black">
                  <a:tint val="75000"/>
                </a:prstClr>
              </a:solidFill>
            </a:endParaRPr>
          </a:p>
        </p:txBody>
      </p:sp>
      <p:sp>
        <p:nvSpPr>
          <p:cNvPr id="5" name="角丸四角形 4"/>
          <p:cNvSpPr/>
          <p:nvPr/>
        </p:nvSpPr>
        <p:spPr>
          <a:xfrm>
            <a:off x="1408346" y="2574815"/>
            <a:ext cx="978320" cy="1222625"/>
          </a:xfrm>
          <a:prstGeom prst="roundRect">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lang="ja-JP" altLang="en-US" sz="1100" dirty="0">
                <a:solidFill>
                  <a:schemeClr val="tx1"/>
                </a:solidFill>
                <a:latin typeface="HGS創英角ｺﾞｼｯｸUB" panose="020B0900000000000000" pitchFamily="50" charset="-128"/>
                <a:ea typeface="HGS創英角ｺﾞｼｯｸUB" panose="020B0900000000000000" pitchFamily="50" charset="-128"/>
              </a:rPr>
              <a:t>変換</a:t>
            </a:r>
            <a:r>
              <a:rPr lang="en-US" altLang="ja-JP" sz="1100" dirty="0">
                <a:solidFill>
                  <a:schemeClr val="tx1"/>
                </a:solidFill>
                <a:latin typeface="HGS創英角ｺﾞｼｯｸUB" panose="020B0900000000000000" pitchFamily="50" charset="-128"/>
                <a:ea typeface="HGS創英角ｺﾞｼｯｸUB" panose="020B0900000000000000" pitchFamily="50" charset="-128"/>
              </a:rPr>
              <a:t>ASP</a:t>
            </a: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6" name="角丸四角形 5"/>
          <p:cNvSpPr/>
          <p:nvPr/>
        </p:nvSpPr>
        <p:spPr>
          <a:xfrm>
            <a:off x="7322835" y="2574815"/>
            <a:ext cx="1345190" cy="1222625"/>
          </a:xfrm>
          <a:prstGeom prst="roundRect">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既存</a:t>
            </a:r>
            <a:b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b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企業システム</a:t>
            </a:r>
            <a:endPar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7" name="メモ 6"/>
          <p:cNvSpPr/>
          <p:nvPr/>
        </p:nvSpPr>
        <p:spPr>
          <a:xfrm>
            <a:off x="2767680" y="2836805"/>
            <a:ext cx="1277932" cy="698645"/>
          </a:xfrm>
          <a:prstGeom prst="foldedCorner">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ISO20022</a:t>
            </a: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 </a:t>
            </a: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Pain</a:t>
            </a:r>
          </a:p>
          <a:p>
            <a:pPr algn="ct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ISO20022</a:t>
            </a: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 </a:t>
            </a: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Camt</a:t>
            </a:r>
          </a:p>
          <a:p>
            <a:pPr algn="ct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（拡張金融</a:t>
            </a: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EDI</a:t>
            </a: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a:t>
            </a:r>
            <a:endPar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8" name="メモ 7"/>
          <p:cNvSpPr/>
          <p:nvPr/>
        </p:nvSpPr>
        <p:spPr>
          <a:xfrm>
            <a:off x="6255535" y="2670033"/>
            <a:ext cx="647025" cy="443432"/>
          </a:xfrm>
          <a:prstGeom prst="foldedCorner">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a:t>
            </a: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9" name="左右矢印 8"/>
          <p:cNvSpPr/>
          <p:nvPr/>
        </p:nvSpPr>
        <p:spPr>
          <a:xfrm>
            <a:off x="2324839" y="3040576"/>
            <a:ext cx="503792" cy="291102"/>
          </a:xfrm>
          <a:prstGeom prst="leftRightArrow">
            <a:avLst/>
          </a:prstGeom>
          <a:solidFill>
            <a:schemeClr val="tx2">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10" name="テキスト ボックス 103"/>
          <p:cNvSpPr txBox="1"/>
          <p:nvPr/>
        </p:nvSpPr>
        <p:spPr>
          <a:xfrm>
            <a:off x="2681908" y="2555811"/>
            <a:ext cx="1449476" cy="237827"/>
          </a:xfrm>
          <a:prstGeom prst="rect">
            <a:avLst/>
          </a:prstGeom>
          <a:noFill/>
          <a:ln>
            <a:no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ja-JP" altLang="en-US" sz="1100" dirty="0">
                <a:latin typeface="HGS創英角ｺﾞｼｯｸUB" panose="020B0900000000000000" pitchFamily="50" charset="-128"/>
                <a:ea typeface="HGS創英角ｺﾞｼｯｸUB" panose="020B0900000000000000" pitchFamily="50" charset="-128"/>
              </a:rPr>
              <a:t>振込・入金通知</a:t>
            </a:r>
          </a:p>
        </p:txBody>
      </p:sp>
      <p:sp>
        <p:nvSpPr>
          <p:cNvPr id="11" name="テキスト ボックス 104"/>
          <p:cNvSpPr txBox="1"/>
          <p:nvPr/>
        </p:nvSpPr>
        <p:spPr>
          <a:xfrm>
            <a:off x="5854309" y="2481925"/>
            <a:ext cx="1449476" cy="237827"/>
          </a:xfrm>
          <a:prstGeom prst="rect">
            <a:avLst/>
          </a:prstGeom>
          <a:noFill/>
          <a:ln>
            <a:no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ja-JP" altLang="en-US" sz="1100" dirty="0">
                <a:latin typeface="HGS創英角ｺﾞｼｯｸUB" panose="020B0900000000000000" pitchFamily="50" charset="-128"/>
                <a:ea typeface="HGS創英角ｺﾞｼｯｸUB" panose="020B0900000000000000" pitchFamily="50" charset="-128"/>
              </a:rPr>
              <a:t>振込・入金通知</a:t>
            </a:r>
          </a:p>
        </p:txBody>
      </p:sp>
      <p:sp>
        <p:nvSpPr>
          <p:cNvPr id="13" name="メモ 12"/>
          <p:cNvSpPr/>
          <p:nvPr/>
        </p:nvSpPr>
        <p:spPr>
          <a:xfrm>
            <a:off x="6255535" y="3296241"/>
            <a:ext cx="647025" cy="443432"/>
          </a:xfrm>
          <a:prstGeom prst="foldedCorner">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a:t>
            </a: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14" name="正方形/長方形 13"/>
          <p:cNvSpPr/>
          <p:nvPr/>
        </p:nvSpPr>
        <p:spPr>
          <a:xfrm>
            <a:off x="4275228" y="2387418"/>
            <a:ext cx="4530136" cy="1921269"/>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15" name="テキスト ボックス 113"/>
          <p:cNvSpPr txBox="1"/>
          <p:nvPr/>
        </p:nvSpPr>
        <p:spPr>
          <a:xfrm>
            <a:off x="4275228" y="2391194"/>
            <a:ext cx="620827" cy="261610"/>
          </a:xfrm>
          <a:prstGeom prst="rect">
            <a:avLst/>
          </a:prstGeom>
          <a:noFill/>
          <a:ln>
            <a:no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r>
              <a:rPr kumimoji="1" lang="ja-JP" altLang="en-US" sz="1100" dirty="0">
                <a:latin typeface="HGS創英角ｺﾞｼｯｸUB" panose="020B0900000000000000" pitchFamily="50" charset="-128"/>
                <a:ea typeface="HGS創英角ｺﾞｼｯｸUB" panose="020B0900000000000000" pitchFamily="50" charset="-128"/>
              </a:rPr>
              <a:t>企業</a:t>
            </a:r>
          </a:p>
        </p:txBody>
      </p:sp>
      <p:sp>
        <p:nvSpPr>
          <p:cNvPr id="16" name="左右矢印 15"/>
          <p:cNvSpPr/>
          <p:nvPr/>
        </p:nvSpPr>
        <p:spPr>
          <a:xfrm>
            <a:off x="6889549" y="2746198"/>
            <a:ext cx="535267" cy="291102"/>
          </a:xfrm>
          <a:prstGeom prst="leftRightArrow">
            <a:avLst/>
          </a:prstGeom>
          <a:solidFill>
            <a:schemeClr val="tx2">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17" name="左右矢印 16"/>
          <p:cNvSpPr/>
          <p:nvPr/>
        </p:nvSpPr>
        <p:spPr>
          <a:xfrm>
            <a:off x="6889549" y="3372406"/>
            <a:ext cx="535267" cy="291102"/>
          </a:xfrm>
          <a:prstGeom prst="leftRightArrow">
            <a:avLst/>
          </a:prstGeom>
          <a:solidFill>
            <a:schemeClr val="tx2">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18" name="左右矢印 17"/>
          <p:cNvSpPr/>
          <p:nvPr/>
        </p:nvSpPr>
        <p:spPr>
          <a:xfrm>
            <a:off x="3982179" y="2971293"/>
            <a:ext cx="2075981" cy="429667"/>
          </a:xfrm>
          <a:prstGeom prst="leftRightArrow">
            <a:avLst/>
          </a:prstGeom>
          <a:solidFill>
            <a:schemeClr val="accent6">
              <a:lumMod val="40000"/>
              <a:lumOff val="60000"/>
            </a:schemeClr>
          </a:solidFill>
          <a:ln>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19" name="乗算記号 18"/>
          <p:cNvSpPr/>
          <p:nvPr/>
        </p:nvSpPr>
        <p:spPr>
          <a:xfrm>
            <a:off x="4275227" y="2379113"/>
            <a:ext cx="1489885" cy="1633078"/>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600"/>
          </a:p>
        </p:txBody>
      </p:sp>
      <p:sp>
        <p:nvSpPr>
          <p:cNvPr id="20" name="テキスト ボックス 2"/>
          <p:cNvSpPr txBox="1"/>
          <p:nvPr/>
        </p:nvSpPr>
        <p:spPr>
          <a:xfrm>
            <a:off x="3461863" y="3931691"/>
            <a:ext cx="2371277" cy="430887"/>
          </a:xfrm>
          <a:prstGeom prst="wedgeRectCallout">
            <a:avLst>
              <a:gd name="adj1" fmla="val -591"/>
              <a:gd name="adj2" fmla="val -136941"/>
            </a:avLst>
          </a:prstGeom>
          <a:solidFill>
            <a:srgbClr val="FFFF99"/>
          </a:solidFill>
          <a:ln>
            <a:solidFill>
              <a:schemeClr val="accent6"/>
            </a:solid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ja-JP" altLang="en-US" sz="1100" b="1" dirty="0">
                <a:solidFill>
                  <a:srgbClr val="FF0000"/>
                </a:solidFill>
              </a:rPr>
              <a:t>既存企業システムでは</a:t>
            </a:r>
            <a:endParaRPr kumimoji="1" lang="en-US" altLang="ja-JP" sz="1100" b="1" dirty="0">
              <a:solidFill>
                <a:srgbClr val="FF0000"/>
              </a:solidFill>
            </a:endParaRPr>
          </a:p>
          <a:p>
            <a:pPr algn="ctr"/>
            <a:r>
              <a:rPr kumimoji="1" lang="en-US" altLang="ja-JP" sz="1100" b="1" dirty="0">
                <a:solidFill>
                  <a:srgbClr val="FF0000"/>
                </a:solidFill>
              </a:rPr>
              <a:t>ISO20022</a:t>
            </a:r>
            <a:r>
              <a:rPr kumimoji="1" lang="ja-JP" altLang="en-US" sz="1100" b="1" dirty="0">
                <a:solidFill>
                  <a:srgbClr val="FF0000"/>
                </a:solidFill>
              </a:rPr>
              <a:t>電文を処理できない</a:t>
            </a:r>
          </a:p>
        </p:txBody>
      </p:sp>
      <p:sp>
        <p:nvSpPr>
          <p:cNvPr id="21" name="角丸四角形 20"/>
          <p:cNvSpPr/>
          <p:nvPr/>
        </p:nvSpPr>
        <p:spPr>
          <a:xfrm>
            <a:off x="5982244" y="2464219"/>
            <a:ext cx="1173417" cy="1440000"/>
          </a:xfrm>
          <a:prstGeom prst="roundRect">
            <a:avLst/>
          </a:prstGeom>
          <a:noFill/>
          <a:ln w="28575">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22" name="テキスト ボックス 24"/>
          <p:cNvSpPr txBox="1"/>
          <p:nvPr/>
        </p:nvSpPr>
        <p:spPr>
          <a:xfrm>
            <a:off x="6693214" y="3931691"/>
            <a:ext cx="2371277" cy="430887"/>
          </a:xfrm>
          <a:prstGeom prst="wedgeRectCallout">
            <a:avLst>
              <a:gd name="adj1" fmla="val -37947"/>
              <a:gd name="adj2" fmla="val -98921"/>
            </a:avLst>
          </a:prstGeom>
          <a:solidFill>
            <a:srgbClr val="FFFF99"/>
          </a:solidFill>
          <a:ln>
            <a:solidFill>
              <a:schemeClr val="accent6"/>
            </a:solid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ja-JP" altLang="en-US" sz="1100" b="1" dirty="0">
                <a:solidFill>
                  <a:srgbClr val="FF0000"/>
                </a:solidFill>
              </a:rPr>
              <a:t>振込・入金通知、支払案内等の</a:t>
            </a:r>
            <a:endParaRPr kumimoji="1" lang="en-US" altLang="ja-JP" sz="1100" b="1" dirty="0">
              <a:solidFill>
                <a:srgbClr val="FF0000"/>
              </a:solidFill>
            </a:endParaRPr>
          </a:p>
          <a:p>
            <a:pPr algn="ctr"/>
            <a:r>
              <a:rPr kumimoji="1" lang="ja-JP" altLang="en-US" sz="1100" b="1" dirty="0">
                <a:solidFill>
                  <a:srgbClr val="FF0000"/>
                </a:solidFill>
              </a:rPr>
              <a:t>情報を取り扱っていることが多い</a:t>
            </a:r>
          </a:p>
        </p:txBody>
      </p:sp>
      <p:sp>
        <p:nvSpPr>
          <p:cNvPr id="12" name="テキスト ボックス 106"/>
          <p:cNvSpPr txBox="1"/>
          <p:nvPr/>
        </p:nvSpPr>
        <p:spPr>
          <a:xfrm>
            <a:off x="5992418" y="3658108"/>
            <a:ext cx="1173259" cy="237827"/>
          </a:xfrm>
          <a:prstGeom prst="rect">
            <a:avLst/>
          </a:prstGeom>
          <a:noFill/>
          <a:ln>
            <a:no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ja-JP" altLang="en-US" sz="1100" dirty="0">
                <a:latin typeface="HGS創英角ｺﾞｼｯｸUB" panose="020B0900000000000000" pitchFamily="50" charset="-128"/>
                <a:ea typeface="HGS創英角ｺﾞｼｯｸUB" panose="020B0900000000000000" pitchFamily="50" charset="-128"/>
              </a:rPr>
              <a:t>支払案内</a:t>
            </a:r>
          </a:p>
        </p:txBody>
      </p:sp>
      <p:sp>
        <p:nvSpPr>
          <p:cNvPr id="42" name="正方形/長方形 41"/>
          <p:cNvSpPr/>
          <p:nvPr/>
        </p:nvSpPr>
        <p:spPr>
          <a:xfrm>
            <a:off x="628650" y="4867274"/>
            <a:ext cx="8658225" cy="1836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43" name="角丸四角形 42"/>
          <p:cNvSpPr/>
          <p:nvPr/>
        </p:nvSpPr>
        <p:spPr>
          <a:xfrm>
            <a:off x="1408346" y="5262790"/>
            <a:ext cx="978320" cy="1222625"/>
          </a:xfrm>
          <a:prstGeom prst="roundRect">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lang="ja-JP" altLang="en-US" sz="1100" dirty="0">
                <a:solidFill>
                  <a:schemeClr val="tx1"/>
                </a:solidFill>
                <a:latin typeface="HGS創英角ｺﾞｼｯｸUB" panose="020B0900000000000000" pitchFamily="50" charset="-128"/>
                <a:ea typeface="HGS創英角ｺﾞｼｯｸUB" panose="020B0900000000000000" pitchFamily="50" charset="-128"/>
              </a:rPr>
              <a:t>変換</a:t>
            </a:r>
            <a:r>
              <a:rPr lang="en-US" altLang="ja-JP" sz="1100" dirty="0">
                <a:solidFill>
                  <a:schemeClr val="tx1"/>
                </a:solidFill>
                <a:latin typeface="HGS創英角ｺﾞｼｯｸUB" panose="020B0900000000000000" pitchFamily="50" charset="-128"/>
                <a:ea typeface="HGS創英角ｺﾞｼｯｸUB" panose="020B0900000000000000" pitchFamily="50" charset="-128"/>
              </a:rPr>
              <a:t>ASP</a:t>
            </a: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44" name="角丸四角形 43"/>
          <p:cNvSpPr/>
          <p:nvPr/>
        </p:nvSpPr>
        <p:spPr>
          <a:xfrm>
            <a:off x="7322835" y="5224690"/>
            <a:ext cx="1345190" cy="1222625"/>
          </a:xfrm>
          <a:prstGeom prst="roundRect">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既存</a:t>
            </a:r>
            <a:b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b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企業システム</a:t>
            </a:r>
            <a:endPar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45" name="メモ 44"/>
          <p:cNvSpPr/>
          <p:nvPr/>
        </p:nvSpPr>
        <p:spPr>
          <a:xfrm>
            <a:off x="2767680" y="5524780"/>
            <a:ext cx="1277932" cy="698645"/>
          </a:xfrm>
          <a:prstGeom prst="foldedCorner">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ISO20022</a:t>
            </a: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 </a:t>
            </a: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Pain</a:t>
            </a:r>
          </a:p>
          <a:p>
            <a:pPr algn="ct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ISO20022</a:t>
            </a: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 </a:t>
            </a: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Camt</a:t>
            </a:r>
          </a:p>
          <a:p>
            <a:pPr algn="ct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（拡張金融</a:t>
            </a: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EDI</a:t>
            </a:r>
            <a:r>
              <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rPr>
              <a:t>）</a:t>
            </a:r>
            <a:endPar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46" name="メモ 45"/>
          <p:cNvSpPr/>
          <p:nvPr/>
        </p:nvSpPr>
        <p:spPr>
          <a:xfrm>
            <a:off x="6255535" y="5369477"/>
            <a:ext cx="647025" cy="443432"/>
          </a:xfrm>
          <a:prstGeom prst="foldedCorner">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a:t>
            </a: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47" name="左右矢印 46"/>
          <p:cNvSpPr/>
          <p:nvPr/>
        </p:nvSpPr>
        <p:spPr>
          <a:xfrm>
            <a:off x="2324839" y="5728551"/>
            <a:ext cx="503792" cy="291102"/>
          </a:xfrm>
          <a:prstGeom prst="leftRightArrow">
            <a:avLst/>
          </a:prstGeom>
          <a:solidFill>
            <a:schemeClr val="tx2">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48" name="テキスト ボックス 103"/>
          <p:cNvSpPr txBox="1"/>
          <p:nvPr/>
        </p:nvSpPr>
        <p:spPr>
          <a:xfrm>
            <a:off x="2681908" y="5243786"/>
            <a:ext cx="1449476" cy="237827"/>
          </a:xfrm>
          <a:prstGeom prst="rect">
            <a:avLst/>
          </a:prstGeom>
          <a:noFill/>
          <a:ln>
            <a:no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ja-JP" altLang="en-US" sz="1100" dirty="0">
                <a:latin typeface="HGS創英角ｺﾞｼｯｸUB" panose="020B0900000000000000" pitchFamily="50" charset="-128"/>
                <a:ea typeface="HGS創英角ｺﾞｼｯｸUB" panose="020B0900000000000000" pitchFamily="50" charset="-128"/>
              </a:rPr>
              <a:t>振込・入金通知</a:t>
            </a:r>
          </a:p>
        </p:txBody>
      </p:sp>
      <p:sp>
        <p:nvSpPr>
          <p:cNvPr id="49" name="テキスト ボックス 104"/>
          <p:cNvSpPr txBox="1"/>
          <p:nvPr/>
        </p:nvSpPr>
        <p:spPr>
          <a:xfrm>
            <a:off x="5854309" y="5152262"/>
            <a:ext cx="1449476" cy="237827"/>
          </a:xfrm>
          <a:prstGeom prst="rect">
            <a:avLst/>
          </a:prstGeom>
          <a:noFill/>
          <a:ln>
            <a:no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ja-JP" altLang="en-US" sz="1100" dirty="0">
                <a:latin typeface="HGS創英角ｺﾞｼｯｸUB" panose="020B0900000000000000" pitchFamily="50" charset="-128"/>
                <a:ea typeface="HGS創英角ｺﾞｼｯｸUB" panose="020B0900000000000000" pitchFamily="50" charset="-128"/>
              </a:rPr>
              <a:t>振込・入金通知</a:t>
            </a:r>
          </a:p>
        </p:txBody>
      </p:sp>
      <p:sp>
        <p:nvSpPr>
          <p:cNvPr id="50" name="メモ 49"/>
          <p:cNvSpPr/>
          <p:nvPr/>
        </p:nvSpPr>
        <p:spPr>
          <a:xfrm>
            <a:off x="6255535" y="5910456"/>
            <a:ext cx="647025" cy="443432"/>
          </a:xfrm>
          <a:prstGeom prst="foldedCorner">
            <a:avLst/>
          </a:prstGeom>
          <a:solidFill>
            <a:schemeClr val="tx2">
              <a:lumMod val="20000"/>
              <a:lumOff val="8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kumimoji="1" lang="en-US" altLang="ja-JP" sz="1100" dirty="0">
                <a:solidFill>
                  <a:schemeClr val="tx1"/>
                </a:solidFill>
                <a:latin typeface="HGS創英角ｺﾞｼｯｸUB" panose="020B0900000000000000" pitchFamily="50" charset="-128"/>
                <a:ea typeface="HGS創英角ｺﾞｼｯｸUB" panose="020B0900000000000000" pitchFamily="50" charset="-128"/>
              </a:rPr>
              <a:t>???</a:t>
            </a: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51" name="正方形/長方形 50"/>
          <p:cNvSpPr/>
          <p:nvPr/>
        </p:nvSpPr>
        <p:spPr>
          <a:xfrm>
            <a:off x="4275228" y="4942044"/>
            <a:ext cx="4530136" cy="1682788"/>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52" name="テキスト ボックス 113"/>
          <p:cNvSpPr txBox="1"/>
          <p:nvPr/>
        </p:nvSpPr>
        <p:spPr>
          <a:xfrm>
            <a:off x="4275228" y="4945819"/>
            <a:ext cx="620827" cy="261610"/>
          </a:xfrm>
          <a:prstGeom prst="rect">
            <a:avLst/>
          </a:prstGeom>
          <a:noFill/>
          <a:ln>
            <a:no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r>
              <a:rPr kumimoji="1" lang="ja-JP" altLang="en-US" sz="1100" dirty="0">
                <a:latin typeface="HGS創英角ｺﾞｼｯｸUB" panose="020B0900000000000000" pitchFamily="50" charset="-128"/>
                <a:ea typeface="HGS創英角ｺﾞｼｯｸUB" panose="020B0900000000000000" pitchFamily="50" charset="-128"/>
              </a:rPr>
              <a:t>企業</a:t>
            </a:r>
          </a:p>
        </p:txBody>
      </p:sp>
      <p:sp>
        <p:nvSpPr>
          <p:cNvPr id="53" name="左右矢印 52"/>
          <p:cNvSpPr/>
          <p:nvPr/>
        </p:nvSpPr>
        <p:spPr>
          <a:xfrm>
            <a:off x="6889549" y="5445642"/>
            <a:ext cx="535267" cy="291102"/>
          </a:xfrm>
          <a:prstGeom prst="leftRightArrow">
            <a:avLst/>
          </a:prstGeom>
          <a:solidFill>
            <a:schemeClr val="tx2">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54" name="左右矢印 53"/>
          <p:cNvSpPr/>
          <p:nvPr/>
        </p:nvSpPr>
        <p:spPr>
          <a:xfrm>
            <a:off x="6889549" y="5986621"/>
            <a:ext cx="535267" cy="291102"/>
          </a:xfrm>
          <a:prstGeom prst="leftRightArrow">
            <a:avLst/>
          </a:prstGeom>
          <a:solidFill>
            <a:schemeClr val="tx2">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1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60" name="テキスト ボックス 106"/>
          <p:cNvSpPr txBox="1"/>
          <p:nvPr/>
        </p:nvSpPr>
        <p:spPr>
          <a:xfrm>
            <a:off x="5992418" y="6301280"/>
            <a:ext cx="1173259" cy="237827"/>
          </a:xfrm>
          <a:prstGeom prst="rect">
            <a:avLst/>
          </a:prstGeom>
          <a:noFill/>
          <a:ln>
            <a:noFill/>
          </a:ln>
        </p:spPr>
        <p:txBody>
          <a:bodyPr wrap="square" rtlCol="0">
            <a:spAutoFit/>
          </a:bodyPr>
          <a:lstStyle>
            <a:defPPr>
              <a:defRPr lang="en-US"/>
            </a:defPPr>
            <a:lvl1pPr marL="0" algn="l" defTabSz="457133" rtl="0" eaLnBrk="1" latinLnBrk="0" hangingPunct="1">
              <a:defRPr sz="1800" kern="1200">
                <a:solidFill>
                  <a:schemeClr val="tx1"/>
                </a:solidFill>
                <a:latin typeface="+mn-lt"/>
                <a:ea typeface="+mn-ea"/>
                <a:cs typeface="+mn-cs"/>
              </a:defRPr>
            </a:lvl1pPr>
            <a:lvl2pPr marL="457133" algn="l" defTabSz="457133" rtl="0" eaLnBrk="1" latinLnBrk="0" hangingPunct="1">
              <a:defRPr sz="1800" kern="1200">
                <a:solidFill>
                  <a:schemeClr val="tx1"/>
                </a:solidFill>
                <a:latin typeface="+mn-lt"/>
                <a:ea typeface="+mn-ea"/>
                <a:cs typeface="+mn-cs"/>
              </a:defRPr>
            </a:lvl2pPr>
            <a:lvl3pPr marL="914268" algn="l" defTabSz="457133" rtl="0" eaLnBrk="1" latinLnBrk="0" hangingPunct="1">
              <a:defRPr sz="1800" kern="1200">
                <a:solidFill>
                  <a:schemeClr val="tx1"/>
                </a:solidFill>
                <a:latin typeface="+mn-lt"/>
                <a:ea typeface="+mn-ea"/>
                <a:cs typeface="+mn-cs"/>
              </a:defRPr>
            </a:lvl3pPr>
            <a:lvl4pPr marL="1371401" algn="l" defTabSz="457133" rtl="0" eaLnBrk="1" latinLnBrk="0" hangingPunct="1">
              <a:defRPr sz="1800" kern="1200">
                <a:solidFill>
                  <a:schemeClr val="tx1"/>
                </a:solidFill>
                <a:latin typeface="+mn-lt"/>
                <a:ea typeface="+mn-ea"/>
                <a:cs typeface="+mn-cs"/>
              </a:defRPr>
            </a:lvl4pPr>
            <a:lvl5pPr marL="1828535" algn="l" defTabSz="457133" rtl="0" eaLnBrk="1" latinLnBrk="0" hangingPunct="1">
              <a:defRPr sz="1800" kern="1200">
                <a:solidFill>
                  <a:schemeClr val="tx1"/>
                </a:solidFill>
                <a:latin typeface="+mn-lt"/>
                <a:ea typeface="+mn-ea"/>
                <a:cs typeface="+mn-cs"/>
              </a:defRPr>
            </a:lvl5pPr>
            <a:lvl6pPr marL="2285669" algn="l" defTabSz="457133" rtl="0" eaLnBrk="1" latinLnBrk="0" hangingPunct="1">
              <a:defRPr sz="1800" kern="1200">
                <a:solidFill>
                  <a:schemeClr val="tx1"/>
                </a:solidFill>
                <a:latin typeface="+mn-lt"/>
                <a:ea typeface="+mn-ea"/>
                <a:cs typeface="+mn-cs"/>
              </a:defRPr>
            </a:lvl6pPr>
            <a:lvl7pPr marL="2742803" algn="l" defTabSz="457133" rtl="0" eaLnBrk="1" latinLnBrk="0" hangingPunct="1">
              <a:defRPr sz="1800" kern="1200">
                <a:solidFill>
                  <a:schemeClr val="tx1"/>
                </a:solidFill>
                <a:latin typeface="+mn-lt"/>
                <a:ea typeface="+mn-ea"/>
                <a:cs typeface="+mn-cs"/>
              </a:defRPr>
            </a:lvl7pPr>
            <a:lvl8pPr marL="3199936" algn="l" defTabSz="457133" rtl="0" eaLnBrk="1" latinLnBrk="0" hangingPunct="1">
              <a:defRPr sz="1800" kern="1200">
                <a:solidFill>
                  <a:schemeClr val="tx1"/>
                </a:solidFill>
                <a:latin typeface="+mn-lt"/>
                <a:ea typeface="+mn-ea"/>
                <a:cs typeface="+mn-cs"/>
              </a:defRPr>
            </a:lvl8pPr>
            <a:lvl9pPr marL="3657070" algn="l" defTabSz="457133" rtl="0" eaLnBrk="1" latinLnBrk="0" hangingPunct="1">
              <a:defRPr sz="1800" kern="1200">
                <a:solidFill>
                  <a:schemeClr val="tx1"/>
                </a:solidFill>
                <a:latin typeface="+mn-lt"/>
                <a:ea typeface="+mn-ea"/>
                <a:cs typeface="+mn-cs"/>
              </a:defRPr>
            </a:lvl9pPr>
          </a:lstStyle>
          <a:p>
            <a:pPr algn="ctr"/>
            <a:r>
              <a:rPr kumimoji="1" lang="ja-JP" altLang="en-US" sz="1100" dirty="0">
                <a:latin typeface="HGS創英角ｺﾞｼｯｸUB" panose="020B0900000000000000" pitchFamily="50" charset="-128"/>
                <a:ea typeface="HGS創英角ｺﾞｼｯｸUB" panose="020B0900000000000000" pitchFamily="50" charset="-128"/>
              </a:rPr>
              <a:t>支払案内</a:t>
            </a:r>
          </a:p>
        </p:txBody>
      </p:sp>
      <p:sp>
        <p:nvSpPr>
          <p:cNvPr id="61" name="角丸四角形 60"/>
          <p:cNvSpPr/>
          <p:nvPr/>
        </p:nvSpPr>
        <p:spPr>
          <a:xfrm>
            <a:off x="4482093" y="5195137"/>
            <a:ext cx="1076152" cy="1222625"/>
          </a:xfrm>
          <a:prstGeom prst="roundRect">
            <a:avLst/>
          </a:prstGeom>
          <a:solidFill>
            <a:schemeClr val="accent2">
              <a:lumMod val="60000"/>
              <a:lumOff val="40000"/>
            </a:schemeClr>
          </a:solidFill>
          <a:ln>
            <a:solidFill>
              <a:schemeClr val="accent2">
                <a:lumMod val="50000"/>
              </a:schemeClr>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r>
              <a:rPr lang="en-US" altLang="ja-JP" sz="1200" dirty="0">
                <a:solidFill>
                  <a:schemeClr val="tx1"/>
                </a:solidFill>
                <a:latin typeface="HGS創英角ｺﾞｼｯｸUB" panose="020B0900000000000000" pitchFamily="50" charset="-128"/>
                <a:ea typeface="HGS創英角ｺﾞｼｯｸUB" panose="020B0900000000000000" pitchFamily="50" charset="-128"/>
              </a:rPr>
              <a:t>ISO20022</a:t>
            </a:r>
          </a:p>
          <a:p>
            <a:pPr algn="ctr"/>
            <a:r>
              <a:rPr lang="ja-JP" altLang="en-US" sz="1200" dirty="0">
                <a:solidFill>
                  <a:schemeClr val="tx1"/>
                </a:solidFill>
                <a:latin typeface="HGS創英角ｺﾞｼｯｸUB" panose="020B0900000000000000" pitchFamily="50" charset="-128"/>
                <a:ea typeface="HGS創英角ｺﾞｼｯｸUB" panose="020B0900000000000000" pitchFamily="50" charset="-128"/>
              </a:rPr>
              <a:t>電文変換</a:t>
            </a:r>
            <a:endParaRPr lang="en-US" altLang="ja-JP" sz="1200" dirty="0">
              <a:solidFill>
                <a:schemeClr val="tx1"/>
              </a:solidFill>
              <a:latin typeface="HGS創英角ｺﾞｼｯｸUB" panose="020B0900000000000000" pitchFamily="50" charset="-128"/>
              <a:ea typeface="HGS創英角ｺﾞｼｯｸUB" panose="020B0900000000000000" pitchFamily="50" charset="-128"/>
            </a:endParaRPr>
          </a:p>
          <a:p>
            <a:pPr algn="ctr"/>
            <a:r>
              <a:rPr lang="ja-JP" altLang="en-US" sz="1200" dirty="0">
                <a:solidFill>
                  <a:schemeClr val="tx1"/>
                </a:solidFill>
                <a:latin typeface="HGS創英角ｺﾞｼｯｸUB" panose="020B0900000000000000" pitchFamily="50" charset="-128"/>
                <a:ea typeface="HGS創英角ｺﾞｼｯｸUB" panose="020B0900000000000000" pitchFamily="50" charset="-128"/>
              </a:rPr>
              <a:t>ゲートウェイ</a:t>
            </a:r>
            <a:endParaRPr lang="en-US" altLang="ja-JP" sz="1200" dirty="0">
              <a:solidFill>
                <a:schemeClr val="tx1"/>
              </a:solidFill>
              <a:latin typeface="HGS創英角ｺﾞｼｯｸUB" panose="020B0900000000000000" pitchFamily="50" charset="-128"/>
              <a:ea typeface="HGS創英角ｺﾞｼｯｸUB" panose="020B0900000000000000" pitchFamily="50" charset="-128"/>
            </a:endParaRPr>
          </a:p>
          <a:p>
            <a:pPr algn="ctr"/>
            <a:r>
              <a:rPr lang="ja-JP" altLang="en-US" sz="1200" dirty="0">
                <a:solidFill>
                  <a:schemeClr val="tx1"/>
                </a:solidFill>
                <a:latin typeface="HGS創英角ｺﾞｼｯｸUB" panose="020B0900000000000000" pitchFamily="50" charset="-128"/>
                <a:ea typeface="HGS創英角ｺﾞｼｯｸUB" panose="020B0900000000000000" pitchFamily="50" charset="-128"/>
              </a:rPr>
              <a:t>（仮称）</a:t>
            </a:r>
          </a:p>
        </p:txBody>
      </p:sp>
      <p:sp>
        <p:nvSpPr>
          <p:cNvPr id="62" name="左右矢印 61"/>
          <p:cNvSpPr/>
          <p:nvPr/>
        </p:nvSpPr>
        <p:spPr>
          <a:xfrm>
            <a:off x="5522352" y="5445642"/>
            <a:ext cx="763157" cy="291102"/>
          </a:xfrm>
          <a:prstGeom prst="leftRightArrow">
            <a:avLst/>
          </a:prstGeom>
          <a:solidFill>
            <a:schemeClr val="tx2">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2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63" name="左右矢印 62"/>
          <p:cNvSpPr/>
          <p:nvPr/>
        </p:nvSpPr>
        <p:spPr>
          <a:xfrm>
            <a:off x="5522352" y="5986621"/>
            <a:ext cx="763157" cy="291102"/>
          </a:xfrm>
          <a:prstGeom prst="leftRightArrow">
            <a:avLst/>
          </a:prstGeom>
          <a:solidFill>
            <a:schemeClr val="tx2">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2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64" name="左右矢印 63"/>
          <p:cNvSpPr/>
          <p:nvPr/>
        </p:nvSpPr>
        <p:spPr>
          <a:xfrm>
            <a:off x="3980781" y="5698999"/>
            <a:ext cx="588097" cy="291102"/>
          </a:xfrm>
          <a:prstGeom prst="leftRightArrow">
            <a:avLst/>
          </a:prstGeom>
          <a:solidFill>
            <a:schemeClr val="tx2">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133" rtl="0" eaLnBrk="1" latinLnBrk="0" hangingPunct="1">
              <a:defRPr sz="1800" kern="1200">
                <a:solidFill>
                  <a:schemeClr val="lt1"/>
                </a:solidFill>
                <a:latin typeface="+mn-lt"/>
                <a:ea typeface="+mn-ea"/>
                <a:cs typeface="+mn-cs"/>
              </a:defRPr>
            </a:lvl1pPr>
            <a:lvl2pPr marL="457133" algn="l" defTabSz="457133" rtl="0" eaLnBrk="1" latinLnBrk="0" hangingPunct="1">
              <a:defRPr sz="1800" kern="1200">
                <a:solidFill>
                  <a:schemeClr val="lt1"/>
                </a:solidFill>
                <a:latin typeface="+mn-lt"/>
                <a:ea typeface="+mn-ea"/>
                <a:cs typeface="+mn-cs"/>
              </a:defRPr>
            </a:lvl2pPr>
            <a:lvl3pPr marL="914268" algn="l" defTabSz="457133" rtl="0" eaLnBrk="1" latinLnBrk="0" hangingPunct="1">
              <a:defRPr sz="1800" kern="1200">
                <a:solidFill>
                  <a:schemeClr val="lt1"/>
                </a:solidFill>
                <a:latin typeface="+mn-lt"/>
                <a:ea typeface="+mn-ea"/>
                <a:cs typeface="+mn-cs"/>
              </a:defRPr>
            </a:lvl3pPr>
            <a:lvl4pPr marL="1371401" algn="l" defTabSz="457133" rtl="0" eaLnBrk="1" latinLnBrk="0" hangingPunct="1">
              <a:defRPr sz="1800" kern="1200">
                <a:solidFill>
                  <a:schemeClr val="lt1"/>
                </a:solidFill>
                <a:latin typeface="+mn-lt"/>
                <a:ea typeface="+mn-ea"/>
                <a:cs typeface="+mn-cs"/>
              </a:defRPr>
            </a:lvl4pPr>
            <a:lvl5pPr marL="1828535" algn="l" defTabSz="457133" rtl="0" eaLnBrk="1" latinLnBrk="0" hangingPunct="1">
              <a:defRPr sz="1800" kern="1200">
                <a:solidFill>
                  <a:schemeClr val="lt1"/>
                </a:solidFill>
                <a:latin typeface="+mn-lt"/>
                <a:ea typeface="+mn-ea"/>
                <a:cs typeface="+mn-cs"/>
              </a:defRPr>
            </a:lvl5pPr>
            <a:lvl6pPr marL="2285669" algn="l" defTabSz="457133" rtl="0" eaLnBrk="1" latinLnBrk="0" hangingPunct="1">
              <a:defRPr sz="1800" kern="1200">
                <a:solidFill>
                  <a:schemeClr val="lt1"/>
                </a:solidFill>
                <a:latin typeface="+mn-lt"/>
                <a:ea typeface="+mn-ea"/>
                <a:cs typeface="+mn-cs"/>
              </a:defRPr>
            </a:lvl6pPr>
            <a:lvl7pPr marL="2742803" algn="l" defTabSz="457133" rtl="0" eaLnBrk="1" latinLnBrk="0" hangingPunct="1">
              <a:defRPr sz="1800" kern="1200">
                <a:solidFill>
                  <a:schemeClr val="lt1"/>
                </a:solidFill>
                <a:latin typeface="+mn-lt"/>
                <a:ea typeface="+mn-ea"/>
                <a:cs typeface="+mn-cs"/>
              </a:defRPr>
            </a:lvl7pPr>
            <a:lvl8pPr marL="3199936" algn="l" defTabSz="457133" rtl="0" eaLnBrk="1" latinLnBrk="0" hangingPunct="1">
              <a:defRPr sz="1800" kern="1200">
                <a:solidFill>
                  <a:schemeClr val="lt1"/>
                </a:solidFill>
                <a:latin typeface="+mn-lt"/>
                <a:ea typeface="+mn-ea"/>
                <a:cs typeface="+mn-cs"/>
              </a:defRPr>
            </a:lvl8pPr>
            <a:lvl9pPr marL="3657070" algn="l" defTabSz="457133" rtl="0" eaLnBrk="1" latinLnBrk="0" hangingPunct="1">
              <a:defRPr sz="1800" kern="1200">
                <a:solidFill>
                  <a:schemeClr val="lt1"/>
                </a:solidFill>
                <a:latin typeface="+mn-lt"/>
                <a:ea typeface="+mn-ea"/>
                <a:cs typeface="+mn-cs"/>
              </a:defRPr>
            </a:lvl9pPr>
          </a:lstStyle>
          <a:p>
            <a:pPr algn="ctr"/>
            <a:endParaRPr kumimoji="1" lang="ja-JP" altLang="en-US" sz="1200"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65" name="二等辺三角形 64"/>
          <p:cNvSpPr/>
          <p:nvPr/>
        </p:nvSpPr>
        <p:spPr>
          <a:xfrm flipV="1">
            <a:off x="2091730" y="4562035"/>
            <a:ext cx="5724908" cy="22661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52032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lang="ja-JP" altLang="en-US" sz="3200" dirty="0"/>
              <a:t>並行導入メリットの明確化（２）</a:t>
            </a:r>
            <a:endParaRPr kumimoji="1" lang="ja-JP" altLang="en-US" sz="3200"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8</a:t>
            </a:fld>
            <a:endParaRPr lang="ja-JP" altLang="en-US" dirty="0">
              <a:solidFill>
                <a:prstClr val="black">
                  <a:tint val="75000"/>
                </a:prstClr>
              </a:solidFill>
            </a:endParaRPr>
          </a:p>
        </p:txBody>
      </p:sp>
      <p:sp>
        <p:nvSpPr>
          <p:cNvPr id="5" name="正方形/長方形 4"/>
          <p:cNvSpPr/>
          <p:nvPr/>
        </p:nvSpPr>
        <p:spPr>
          <a:xfrm>
            <a:off x="535965" y="1414000"/>
            <a:ext cx="8834069" cy="147945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numCol="1" spcCol="0" rtlCol="0" anchor="t"/>
          <a:lstStyle/>
          <a:p>
            <a:pPr marL="285750" indent="-285750">
              <a:spcAft>
                <a:spcPts val="600"/>
              </a:spcAft>
              <a:buFont typeface="Arial" panose="020B0604020202020204" pitchFamily="34" charset="0"/>
              <a:buChar char="•"/>
            </a:pPr>
            <a:r>
              <a:rPr kumimoji="1" lang="en-US" altLang="ja-JP" sz="1600" dirty="0">
                <a:solidFill>
                  <a:schemeClr val="tx1"/>
                </a:solidFill>
              </a:rPr>
              <a:t>VAN</a:t>
            </a:r>
            <a:r>
              <a:rPr kumimoji="1" lang="ja-JP" altLang="en-US" sz="1600" dirty="0">
                <a:solidFill>
                  <a:schemeClr val="tx1"/>
                </a:solidFill>
              </a:rPr>
              <a:t>内に実装する場合は、既存の</a:t>
            </a:r>
            <a:r>
              <a:rPr kumimoji="1" lang="en-US" altLang="ja-JP" sz="1600" dirty="0">
                <a:solidFill>
                  <a:schemeClr val="tx1"/>
                </a:solidFill>
              </a:rPr>
              <a:t>VAN</a:t>
            </a:r>
            <a:r>
              <a:rPr kumimoji="1" lang="ja-JP" altLang="en-US" sz="1600" dirty="0">
                <a:solidFill>
                  <a:schemeClr val="tx1"/>
                </a:solidFill>
              </a:rPr>
              <a:t>に変換ゲートウェイ機能を追加実装するイメージ</a:t>
            </a:r>
            <a:endParaRPr kumimoji="1" lang="en-US" altLang="ja-JP" sz="1600" dirty="0">
              <a:solidFill>
                <a:schemeClr val="tx1"/>
              </a:solidFill>
            </a:endParaRPr>
          </a:p>
          <a:p>
            <a:pPr marL="285750" indent="-285750">
              <a:spcAft>
                <a:spcPts val="600"/>
              </a:spcAft>
              <a:buFont typeface="Arial" panose="020B0604020202020204" pitchFamily="34" charset="0"/>
              <a:buChar char="•"/>
            </a:pPr>
            <a:r>
              <a:rPr kumimoji="1" lang="ja-JP" altLang="en-US" sz="1600" dirty="0">
                <a:solidFill>
                  <a:schemeClr val="tx1"/>
                </a:solidFill>
              </a:rPr>
              <a:t>上記の上、</a:t>
            </a:r>
            <a:r>
              <a:rPr kumimoji="1" lang="en-US" altLang="ja-JP" sz="1600" dirty="0">
                <a:solidFill>
                  <a:schemeClr val="tx1"/>
                </a:solidFill>
              </a:rPr>
              <a:t>VAN</a:t>
            </a:r>
            <a:r>
              <a:rPr kumimoji="1" lang="ja-JP" altLang="en-US" sz="1600" dirty="0">
                <a:solidFill>
                  <a:schemeClr val="tx1"/>
                </a:solidFill>
              </a:rPr>
              <a:t>側で消込を行うのであれば、</a:t>
            </a:r>
            <a:r>
              <a:rPr kumimoji="1" lang="en-US" altLang="ja-JP" sz="1600" dirty="0">
                <a:solidFill>
                  <a:schemeClr val="tx1"/>
                </a:solidFill>
              </a:rPr>
              <a:t>VAN</a:t>
            </a:r>
            <a:r>
              <a:rPr kumimoji="1" lang="ja-JP" altLang="en-US" sz="1600" dirty="0">
                <a:solidFill>
                  <a:schemeClr val="tx1"/>
                </a:solidFill>
              </a:rPr>
              <a:t>側で明細情報の蓄積を行う必要がある。</a:t>
            </a:r>
            <a:r>
              <a:rPr kumimoji="1" lang="en-US" altLang="ja-JP" sz="1600" dirty="0">
                <a:solidFill>
                  <a:schemeClr val="tx1"/>
                </a:solidFill>
              </a:rPr>
              <a:t>VAN</a:t>
            </a:r>
            <a:r>
              <a:rPr kumimoji="1" lang="ja-JP" altLang="en-US" sz="1600" dirty="0">
                <a:solidFill>
                  <a:schemeClr val="tx1"/>
                </a:solidFill>
              </a:rPr>
              <a:t>側で蓄積しないのであれば、消込は企業側で行うこととなる</a:t>
            </a:r>
            <a:endParaRPr kumimoji="1" lang="en-US" altLang="ja-JP" sz="1600" dirty="0">
              <a:solidFill>
                <a:schemeClr val="tx1"/>
              </a:solidFill>
            </a:endParaRPr>
          </a:p>
          <a:p>
            <a:pPr marL="285750" indent="-285750">
              <a:spcAft>
                <a:spcPts val="600"/>
              </a:spcAft>
              <a:buFont typeface="Arial" panose="020B0604020202020204" pitchFamily="34" charset="0"/>
              <a:buChar char="•"/>
            </a:pPr>
            <a:r>
              <a:rPr kumimoji="1" lang="ja-JP" altLang="en-US" sz="1600" dirty="0">
                <a:solidFill>
                  <a:schemeClr val="tx1"/>
                </a:solidFill>
              </a:rPr>
              <a:t>企業側の</a:t>
            </a:r>
            <a:r>
              <a:rPr kumimoji="1" lang="en-US" altLang="ja-JP" sz="1600" dirty="0">
                <a:solidFill>
                  <a:schemeClr val="tx1"/>
                </a:solidFill>
              </a:rPr>
              <a:t>ASP</a:t>
            </a:r>
            <a:r>
              <a:rPr kumimoji="1" lang="ja-JP" altLang="en-US" sz="1600" dirty="0">
                <a:solidFill>
                  <a:schemeClr val="tx1"/>
                </a:solidFill>
              </a:rPr>
              <a:t>（</a:t>
            </a:r>
            <a:r>
              <a:rPr kumimoji="1" lang="en-US" altLang="ja-JP" sz="1600" dirty="0">
                <a:solidFill>
                  <a:schemeClr val="tx1"/>
                </a:solidFill>
              </a:rPr>
              <a:t>FB</a:t>
            </a:r>
            <a:r>
              <a:rPr kumimoji="1" lang="ja-JP" altLang="en-US" sz="1600" dirty="0">
                <a:solidFill>
                  <a:schemeClr val="tx1"/>
                </a:solidFill>
              </a:rPr>
              <a:t>ソフトの代替サービス）内に実装する場合、</a:t>
            </a:r>
            <a:r>
              <a:rPr kumimoji="1" lang="en-US" altLang="ja-JP" sz="1600" dirty="0">
                <a:solidFill>
                  <a:schemeClr val="tx1"/>
                </a:solidFill>
              </a:rPr>
              <a:t>ASP</a:t>
            </a:r>
            <a:r>
              <a:rPr kumimoji="1" lang="ja-JP" altLang="en-US" sz="1600" dirty="0">
                <a:solidFill>
                  <a:schemeClr val="tx1"/>
                </a:solidFill>
              </a:rPr>
              <a:t>側で消込を行うのであれば、明細情報は</a:t>
            </a:r>
            <a:r>
              <a:rPr kumimoji="1" lang="en-US" altLang="ja-JP" sz="1600" dirty="0">
                <a:solidFill>
                  <a:schemeClr val="tx1"/>
                </a:solidFill>
              </a:rPr>
              <a:t>ASP</a:t>
            </a:r>
            <a:r>
              <a:rPr kumimoji="1" lang="ja-JP" altLang="en-US" sz="1600" dirty="0">
                <a:solidFill>
                  <a:schemeClr val="tx1"/>
                </a:solidFill>
              </a:rPr>
              <a:t>を通す必要がある</a:t>
            </a:r>
            <a:endParaRPr kumimoji="1" lang="en-US" altLang="ja-JP" sz="1600" dirty="0">
              <a:solidFill>
                <a:schemeClr val="tx1"/>
              </a:solidFill>
            </a:endParaRPr>
          </a:p>
        </p:txBody>
      </p:sp>
      <p:sp>
        <p:nvSpPr>
          <p:cNvPr id="6" name="正方形/長方形 5"/>
          <p:cNvSpPr/>
          <p:nvPr/>
        </p:nvSpPr>
        <p:spPr>
          <a:xfrm>
            <a:off x="535965" y="1148252"/>
            <a:ext cx="4618096" cy="266701"/>
          </a:xfrm>
          <a:prstGeom prst="rect">
            <a:avLst/>
          </a:prstGeom>
          <a:solidFill>
            <a:schemeClr val="accent1"/>
          </a:solid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600" dirty="0">
                <a:solidFill>
                  <a:schemeClr val="bg1"/>
                </a:solidFill>
              </a:rPr>
              <a:t>変換ゲートウェイの実装位置に関する主なご意見</a:t>
            </a:r>
          </a:p>
        </p:txBody>
      </p:sp>
      <p:sp>
        <p:nvSpPr>
          <p:cNvPr id="7" name="右矢印 6"/>
          <p:cNvSpPr/>
          <p:nvPr/>
        </p:nvSpPr>
        <p:spPr>
          <a:xfrm>
            <a:off x="682819" y="5917253"/>
            <a:ext cx="532626" cy="466725"/>
          </a:xfrm>
          <a:prstGeom prst="rightArrow">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442301" y="5722424"/>
            <a:ext cx="7670272" cy="937779"/>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t>企業側への導入促進に関する仮説（変換ゲートウェイ機能）について、マーケットリサーチ（企業ヒアリング等）による検証を実施</a:t>
            </a:r>
          </a:p>
        </p:txBody>
      </p:sp>
      <p:sp>
        <p:nvSpPr>
          <p:cNvPr id="9" name="正方形/長方形 8"/>
          <p:cNvSpPr/>
          <p:nvPr/>
        </p:nvSpPr>
        <p:spPr>
          <a:xfrm>
            <a:off x="535965" y="3332066"/>
            <a:ext cx="8834069" cy="180746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numCol="1" spcCol="0" rtlCol="0" anchor="t"/>
          <a:lstStyle/>
          <a:p>
            <a:pPr marL="285750" indent="-285750">
              <a:spcAft>
                <a:spcPts val="600"/>
              </a:spcAft>
              <a:buFont typeface="Arial" panose="020B0604020202020204" pitchFamily="34" charset="0"/>
              <a:buChar char="•"/>
            </a:pPr>
            <a:r>
              <a:rPr kumimoji="1" lang="ja-JP" altLang="en-US" sz="1600" dirty="0">
                <a:solidFill>
                  <a:schemeClr val="tx1"/>
                </a:solidFill>
              </a:rPr>
              <a:t>明細情報の取得について、大企業では</a:t>
            </a:r>
            <a:r>
              <a:rPr kumimoji="1" lang="en-US" altLang="ja-JP" sz="1600" dirty="0">
                <a:solidFill>
                  <a:schemeClr val="tx1"/>
                </a:solidFill>
              </a:rPr>
              <a:t>ERP</a:t>
            </a:r>
            <a:r>
              <a:rPr kumimoji="1" lang="ja-JP" altLang="en-US" sz="1600" dirty="0">
                <a:solidFill>
                  <a:schemeClr val="tx1"/>
                </a:solidFill>
              </a:rPr>
              <a:t>との連携が考えられるが、中小零細企業では紙伝票がメインと思われる。紙明細の</a:t>
            </a:r>
            <a:r>
              <a:rPr kumimoji="1" lang="en-US" altLang="ja-JP" sz="1600" dirty="0">
                <a:solidFill>
                  <a:schemeClr val="tx1"/>
                </a:solidFill>
              </a:rPr>
              <a:t>PDF</a:t>
            </a:r>
            <a:r>
              <a:rPr kumimoji="1" lang="ja-JP" altLang="en-US" sz="1600" dirty="0">
                <a:solidFill>
                  <a:schemeClr val="tx1"/>
                </a:solidFill>
              </a:rPr>
              <a:t>等のバイナリデータを添付可能とするサービスが有効と思われる</a:t>
            </a:r>
            <a:endParaRPr kumimoji="1" lang="en-US" altLang="ja-JP" sz="1600" dirty="0">
              <a:solidFill>
                <a:schemeClr val="tx1"/>
              </a:solidFill>
            </a:endParaRPr>
          </a:p>
          <a:p>
            <a:pPr marL="285750" indent="-285750">
              <a:spcAft>
                <a:spcPts val="600"/>
              </a:spcAft>
              <a:buFont typeface="Arial" panose="020B0604020202020204" pitchFamily="34" charset="0"/>
              <a:buChar char="•"/>
            </a:pPr>
            <a:r>
              <a:rPr kumimoji="1" lang="ja-JP" altLang="en-US" sz="1600" dirty="0">
                <a:solidFill>
                  <a:schemeClr val="tx1"/>
                </a:solidFill>
              </a:rPr>
              <a:t>企業側の</a:t>
            </a:r>
            <a:r>
              <a:rPr kumimoji="1" lang="en-US" altLang="ja-JP" sz="1600" dirty="0">
                <a:solidFill>
                  <a:schemeClr val="tx1"/>
                </a:solidFill>
              </a:rPr>
              <a:t>ASP</a:t>
            </a:r>
            <a:r>
              <a:rPr kumimoji="1" lang="ja-JP" altLang="en-US" sz="1600" dirty="0">
                <a:solidFill>
                  <a:schemeClr val="tx1"/>
                </a:solidFill>
              </a:rPr>
              <a:t>や</a:t>
            </a:r>
            <a:r>
              <a:rPr kumimoji="1" lang="en-US" altLang="ja-JP" sz="1600" dirty="0">
                <a:solidFill>
                  <a:schemeClr val="tx1"/>
                </a:solidFill>
              </a:rPr>
              <a:t>VAN</a:t>
            </a:r>
            <a:r>
              <a:rPr kumimoji="1" lang="ja-JP" altLang="en-US" sz="1600" dirty="0">
                <a:solidFill>
                  <a:schemeClr val="tx1"/>
                </a:solidFill>
              </a:rPr>
              <a:t>側に実装する場合、契約書類や請求データを保管するアーカイブサービスや電子請求サービスをセットで提供すると企業側の利便性が高まると思われる</a:t>
            </a:r>
            <a:endParaRPr kumimoji="1" lang="en-US" altLang="ja-JP" sz="1600" dirty="0">
              <a:solidFill>
                <a:schemeClr val="tx1"/>
              </a:solidFill>
            </a:endParaRPr>
          </a:p>
          <a:p>
            <a:pPr marL="285750" indent="-285750">
              <a:spcAft>
                <a:spcPts val="600"/>
              </a:spcAft>
              <a:buFont typeface="Arial" panose="020B0604020202020204" pitchFamily="34" charset="0"/>
              <a:buChar char="•"/>
            </a:pPr>
            <a:r>
              <a:rPr kumimoji="1" lang="ja-JP" altLang="en-US" sz="1600" dirty="0">
                <a:solidFill>
                  <a:schemeClr val="tx1"/>
                </a:solidFill>
              </a:rPr>
              <a:t>「受発注～請求まで」のフローは企業・業種毎に様々であり、導入意欲の高い企業と具体的な実装の検討を行うことで、パターン化することが有効と考えられる</a:t>
            </a:r>
            <a:endParaRPr kumimoji="1" lang="en-US" altLang="ja-JP" sz="1600" dirty="0">
              <a:solidFill>
                <a:schemeClr val="tx1"/>
              </a:solidFill>
            </a:endParaRPr>
          </a:p>
        </p:txBody>
      </p:sp>
      <p:sp>
        <p:nvSpPr>
          <p:cNvPr id="10" name="正方形/長方形 9"/>
          <p:cNvSpPr/>
          <p:nvPr/>
        </p:nvSpPr>
        <p:spPr>
          <a:xfrm>
            <a:off x="535965" y="3065365"/>
            <a:ext cx="4618096" cy="266701"/>
          </a:xfrm>
          <a:prstGeom prst="rect">
            <a:avLst/>
          </a:prstGeom>
          <a:solidFill>
            <a:schemeClr val="accent1"/>
          </a:solid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600" dirty="0">
                <a:solidFill>
                  <a:schemeClr val="bg1"/>
                </a:solidFill>
              </a:rPr>
              <a:t>明細情報の取扱い等に関する主なご意見</a:t>
            </a:r>
          </a:p>
        </p:txBody>
      </p:sp>
    </p:spTree>
    <p:extLst>
      <p:ext uri="{BB962C8B-B14F-4D97-AF65-F5344CB8AC3E}">
        <p14:creationId xmlns:p14="http://schemas.microsoft.com/office/powerpoint/2010/main" val="84412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6"/>
          <p:cNvSpPr txBox="1">
            <a:spLocks noChangeArrowheads="1"/>
          </p:cNvSpPr>
          <p:nvPr/>
        </p:nvSpPr>
        <p:spPr bwMode="auto">
          <a:xfrm>
            <a:off x="715617" y="1152938"/>
            <a:ext cx="8567531" cy="5016758"/>
          </a:xfrm>
          <a:prstGeom prst="rect">
            <a:avLst/>
          </a:prstGeom>
          <a:noFill/>
          <a:ln w="9525">
            <a:solidFill>
              <a:schemeClr val="accent1"/>
            </a:solidFill>
            <a:miter lim="800000"/>
            <a:headEnd/>
            <a:tailEnd/>
          </a:ln>
        </p:spPr>
        <p:txBody>
          <a:bodyPr wrap="square">
            <a:spAutoFit/>
          </a:bodyPr>
          <a:lstStyle/>
          <a:p>
            <a:r>
              <a:rPr lang="ja-JP" altLang="ja-JP" sz="2000" b="1" dirty="0">
                <a:latin typeface="Meiryo UI" panose="020B0604030504040204" pitchFamily="50" charset="-128"/>
                <a:ea typeface="Meiryo UI" panose="020B0604030504040204" pitchFamily="50" charset="-128"/>
                <a:cs typeface="Meiryo UI" panose="020B0604030504040204" pitchFamily="50" charset="-128"/>
              </a:rPr>
              <a:t>グローバルサプライチェーンファイナンスのニーズ調査</a:t>
            </a:r>
          </a:p>
          <a:p>
            <a:pPr marL="603647" lvl="1" indent="-232172">
              <a:buFont typeface="Arial" panose="020B0604020202020204" pitchFamily="34" charset="0"/>
              <a:buChar char="•"/>
            </a:pPr>
            <a:r>
              <a:rPr lang="en-US" altLang="ja-JP" sz="2000" b="1" dirty="0">
                <a:latin typeface="Meiryo UI" panose="020B0604030504040204" pitchFamily="50" charset="-128"/>
                <a:ea typeface="Meiryo UI" panose="020B0604030504040204" pitchFamily="50" charset="-128"/>
                <a:cs typeface="Meiryo UI" panose="020B0604030504040204" pitchFamily="50" charset="-128"/>
              </a:rPr>
              <a:t>2014</a:t>
            </a:r>
            <a:r>
              <a:rPr lang="ja-JP" altLang="ja-JP" sz="2000" b="1" dirty="0">
                <a:latin typeface="Meiryo UI" panose="020B0604030504040204" pitchFamily="50" charset="-128"/>
                <a:ea typeface="Meiryo UI" panose="020B0604030504040204" pitchFamily="50" charset="-128"/>
                <a:cs typeface="Meiryo UI" panose="020B0604030504040204" pitchFamily="50" charset="-128"/>
              </a:rPr>
              <a:t>年度策定のグローバル物流モデルにつき、ニーズの検証を進め、サービスモデルの精緻化をおこなう。</a:t>
            </a:r>
          </a:p>
          <a:p>
            <a:pPr lvl="0"/>
            <a:endParaRPr lang="en-US" altLang="ja-JP" sz="2000" b="1" dirty="0">
              <a:latin typeface="Meiryo UI" panose="020B0604030504040204" pitchFamily="50" charset="-128"/>
              <a:ea typeface="Meiryo UI" panose="020B0604030504040204" pitchFamily="50" charset="-128"/>
              <a:cs typeface="Meiryo UI" panose="020B0604030504040204" pitchFamily="50" charset="-128"/>
            </a:endParaRPr>
          </a:p>
          <a:p>
            <a:pPr lvl="0"/>
            <a:r>
              <a:rPr lang="en-US" altLang="ja-JP" sz="2000" b="1" dirty="0">
                <a:latin typeface="Meiryo UI" panose="020B0604030504040204" pitchFamily="50" charset="-128"/>
                <a:ea typeface="Meiryo UI" panose="020B0604030504040204" pitchFamily="50" charset="-128"/>
                <a:cs typeface="Meiryo UI" panose="020B0604030504040204" pitchFamily="50" charset="-128"/>
              </a:rPr>
              <a:t>(1) </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サービスモデルの精緻化および</a:t>
            </a:r>
            <a:r>
              <a:rPr lang="ja-JP" altLang="ja-JP" sz="2000" b="1" dirty="0">
                <a:latin typeface="Meiryo UI" panose="020B0604030504040204" pitchFamily="50" charset="-128"/>
                <a:ea typeface="Meiryo UI" panose="020B0604030504040204" pitchFamily="50" charset="-128"/>
                <a:cs typeface="Meiryo UI" panose="020B0604030504040204" pitchFamily="50" charset="-128"/>
              </a:rPr>
              <a:t>金融機関向け</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初期仮説</a:t>
            </a:r>
            <a:r>
              <a:rPr lang="ja-JP" altLang="ja-JP" sz="2000" b="1" dirty="0">
                <a:latin typeface="Meiryo UI" panose="020B0604030504040204" pitchFamily="50" charset="-128"/>
                <a:ea typeface="Meiryo UI" panose="020B0604030504040204" pitchFamily="50" charset="-128"/>
                <a:cs typeface="Meiryo UI" panose="020B0604030504040204" pitchFamily="50" charset="-128"/>
              </a:rPr>
              <a:t>ヒアリング</a:t>
            </a:r>
          </a:p>
          <a:p>
            <a:pPr marL="603647" lvl="1" indent="-232172">
              <a:buFont typeface="Arial" panose="020B0604020202020204" pitchFamily="34" charset="0"/>
              <a:buChar char="•"/>
            </a:pPr>
            <a:r>
              <a:rPr lang="ja-JP" altLang="ja-JP" sz="2000" b="1" dirty="0">
                <a:latin typeface="Meiryo UI" panose="020B0604030504040204" pitchFamily="50" charset="-128"/>
                <a:ea typeface="Meiryo UI" panose="020B0604030504040204" pitchFamily="50" charset="-128"/>
                <a:cs typeface="Meiryo UI" panose="020B0604030504040204" pitchFamily="50" charset="-128"/>
              </a:rPr>
              <a:t>輸出入者の資金ニーズ</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について、</a:t>
            </a:r>
            <a:r>
              <a:rPr lang="ja-JP" altLang="ja-JP" sz="2000" b="1" dirty="0">
                <a:latin typeface="Meiryo UI" panose="020B0604030504040204" pitchFamily="50" charset="-128"/>
                <a:ea typeface="Meiryo UI" panose="020B0604030504040204" pitchFamily="50" charset="-128"/>
                <a:cs typeface="Meiryo UI" panose="020B0604030504040204" pitchFamily="50" charset="-128"/>
              </a:rPr>
              <a:t>ヒアリング</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先を拡大してニーズ分析を継続する。その結果から、</a:t>
            </a:r>
            <a:br>
              <a:rPr lang="en-US" altLang="ja-JP" sz="2000" b="1" dirty="0">
                <a:latin typeface="Meiryo UI" panose="020B0604030504040204" pitchFamily="50" charset="-128"/>
                <a:ea typeface="Meiryo UI" panose="020B0604030504040204" pitchFamily="50" charset="-128"/>
                <a:cs typeface="Meiryo UI" panose="020B0604030504040204" pitchFamily="50" charset="-128"/>
              </a:rPr>
            </a:b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輸出入取引の流れにおけるファイナンスニーズの明確化を進め、昨年度策定したサービスモデルの精緻化を行う。</a:t>
            </a:r>
            <a:endParaRPr lang="en-US" altLang="ja-JP" sz="2000" b="1" dirty="0">
              <a:latin typeface="Meiryo UI" panose="020B0604030504040204" pitchFamily="50" charset="-128"/>
              <a:ea typeface="Meiryo UI" panose="020B0604030504040204" pitchFamily="50" charset="-128"/>
              <a:cs typeface="Meiryo UI" panose="020B0604030504040204" pitchFamily="50" charset="-128"/>
            </a:endParaRPr>
          </a:p>
          <a:p>
            <a:pPr marL="603647" lvl="1" indent="-232172">
              <a:buFont typeface="Arial" panose="020B0604020202020204" pitchFamily="34" charset="0"/>
              <a:buChar char="•"/>
            </a:pP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グローバルサプライチェーンファイナンスにおける</a:t>
            </a:r>
            <a:r>
              <a:rPr lang="ja-JP" altLang="ja-JP" sz="2000" b="1" dirty="0">
                <a:latin typeface="Meiryo UI" panose="020B0604030504040204" pitchFamily="50" charset="-128"/>
                <a:ea typeface="Meiryo UI" panose="020B0604030504040204" pitchFamily="50" charset="-128"/>
                <a:cs typeface="Meiryo UI" panose="020B0604030504040204" pitchFamily="50" charset="-128"/>
              </a:rPr>
              <a:t>通関実績情報の活用</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イメージ仮説を作成し、</a:t>
            </a:r>
            <a:r>
              <a:rPr lang="ja-JP" altLang="ja-JP" sz="2000" b="1" dirty="0">
                <a:latin typeface="Meiryo UI" panose="020B0604030504040204" pitchFamily="50" charset="-128"/>
                <a:ea typeface="Meiryo UI" panose="020B0604030504040204" pitchFamily="50" charset="-128"/>
                <a:cs typeface="Meiryo UI" panose="020B0604030504040204" pitchFamily="50" charset="-128"/>
              </a:rPr>
              <a:t>金融機関</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との意見交換を行う。</a:t>
            </a:r>
            <a:r>
              <a:rPr lang="en-US" altLang="ja-JP" sz="2000" b="1" dirty="0">
                <a:latin typeface="Meiryo UI" panose="020B0604030504040204" pitchFamily="50" charset="-128"/>
                <a:ea typeface="Meiryo UI" panose="020B0604030504040204" pitchFamily="50" charset="-128"/>
                <a:cs typeface="Meiryo UI" panose="020B0604030504040204" pitchFamily="50" charset="-128"/>
              </a:rPr>
              <a:t>     </a:t>
            </a:r>
          </a:p>
          <a:p>
            <a:pPr lvl="0"/>
            <a:endParaRPr lang="en-US" altLang="ja-JP" sz="2000" b="1" dirty="0">
              <a:latin typeface="Meiryo UI" panose="020B0604030504040204" pitchFamily="50" charset="-128"/>
              <a:ea typeface="Meiryo UI" panose="020B0604030504040204" pitchFamily="50" charset="-128"/>
              <a:cs typeface="Meiryo UI" panose="020B0604030504040204" pitchFamily="50" charset="-128"/>
            </a:endParaRPr>
          </a:p>
          <a:p>
            <a:pPr lvl="0"/>
            <a:r>
              <a:rPr lang="en-US" altLang="ja-JP" sz="2000" b="1" dirty="0">
                <a:latin typeface="Meiryo UI" panose="020B0604030504040204" pitchFamily="50" charset="-128"/>
                <a:ea typeface="Meiryo UI" panose="020B0604030504040204" pitchFamily="50" charset="-128"/>
                <a:cs typeface="Meiryo UI" panose="020B0604030504040204" pitchFamily="50" charset="-128"/>
              </a:rPr>
              <a:t>(2)</a:t>
            </a:r>
            <a:r>
              <a:rPr lang="ja-JP" altLang="ja-JP" sz="2000" b="1" dirty="0">
                <a:latin typeface="Meiryo UI" panose="020B0604030504040204" pitchFamily="50" charset="-128"/>
                <a:ea typeface="Meiryo UI" panose="020B0604030504040204" pitchFamily="50" charset="-128"/>
                <a:cs typeface="Meiryo UI" panose="020B0604030504040204" pitchFamily="50" charset="-128"/>
              </a:rPr>
              <a:t>通関実績情報の活用</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検証</a:t>
            </a:r>
            <a:endParaRPr lang="ja-JP" altLang="ja-JP" sz="2000" b="1" dirty="0">
              <a:latin typeface="Meiryo UI" panose="020B0604030504040204" pitchFamily="50" charset="-128"/>
              <a:ea typeface="Meiryo UI" panose="020B0604030504040204" pitchFamily="50" charset="-128"/>
              <a:cs typeface="Meiryo UI" panose="020B0604030504040204" pitchFamily="50" charset="-128"/>
            </a:endParaRPr>
          </a:p>
          <a:p>
            <a:pPr marL="603647" lvl="1" indent="-232172">
              <a:buFont typeface="Arial" panose="020B0604020202020204" pitchFamily="34" charset="0"/>
              <a:buChar char="•"/>
            </a:pPr>
            <a:r>
              <a:rPr lang="en-US" altLang="ja-JP" sz="2000" b="1" dirty="0">
                <a:latin typeface="Meiryo UI" panose="020B0604030504040204" pitchFamily="50" charset="-128"/>
                <a:ea typeface="Meiryo UI" panose="020B0604030504040204" pitchFamily="50" charset="-128"/>
                <a:cs typeface="Meiryo UI" panose="020B0604030504040204" pitchFamily="50" charset="-128"/>
              </a:rPr>
              <a:t>NACCS</a:t>
            </a:r>
            <a:r>
              <a:rPr lang="ja-JP" altLang="ja-JP" sz="2000" b="1" dirty="0">
                <a:latin typeface="Meiryo UI" panose="020B0604030504040204" pitchFamily="50" charset="-128"/>
                <a:ea typeface="Meiryo UI" panose="020B0604030504040204" pitchFamily="50" charset="-128"/>
                <a:cs typeface="Meiryo UI" panose="020B0604030504040204" pitchFamily="50" charset="-128"/>
              </a:rPr>
              <a:t>センターと連携</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して通関実績情報活用に関する検討を行い、</a:t>
            </a:r>
            <a:r>
              <a:rPr lang="en-US" altLang="ja-JP" sz="2000" b="1" dirty="0">
                <a:latin typeface="Meiryo UI" panose="020B0604030504040204" pitchFamily="50" charset="-128"/>
                <a:ea typeface="Meiryo UI" panose="020B0604030504040204" pitchFamily="50" charset="-128"/>
                <a:cs typeface="Meiryo UI" panose="020B0604030504040204" pitchFamily="50" charset="-128"/>
              </a:rPr>
              <a:t>NACCS</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情報を本サービスモデル仮説の文脈で活用するための条件に関する検証を行う。</a:t>
            </a:r>
            <a:endParaRPr lang="en-US" altLang="ja-JP"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7"/>
          <p:cNvSpPr txBox="1">
            <a:spLocks noChangeArrowheads="1"/>
          </p:cNvSpPr>
          <p:nvPr/>
        </p:nvSpPr>
        <p:spPr bwMode="auto">
          <a:xfrm>
            <a:off x="309442" y="281201"/>
            <a:ext cx="9101258" cy="523220"/>
          </a:xfrm>
          <a:prstGeom prst="rect">
            <a:avLst/>
          </a:prstGeom>
          <a:noFill/>
          <a:ln w="9525">
            <a:noFill/>
            <a:miter lim="800000"/>
            <a:headEnd/>
            <a:tailEnd/>
          </a:ln>
        </p:spPr>
        <p:txBody>
          <a:bodyPr wrap="square">
            <a:spAutoFit/>
          </a:bodyPr>
          <a:lstStyle/>
          <a:p>
            <a:r>
              <a:rPr lang="ja-JP" altLang="en-US" sz="2800" b="1" dirty="0">
                <a:latin typeface="Calibri" pitchFamily="34" charset="0"/>
              </a:rPr>
              <a:t>２．</a:t>
            </a:r>
            <a:r>
              <a:rPr lang="ja-JP" altLang="ja-JP" sz="2800" b="1" dirty="0">
                <a:latin typeface="Calibri" pitchFamily="34" charset="0"/>
              </a:rPr>
              <a:t>グローバルサプライチェーンファイナンスのニーズ調査</a:t>
            </a:r>
            <a:endParaRPr lang="en-US" altLang="ja-JP" sz="2800" b="1" dirty="0">
              <a:latin typeface="Calibri" pitchFamily="34" charset="0"/>
            </a:endParaRPr>
          </a:p>
        </p:txBody>
      </p:sp>
      <p:sp>
        <p:nvSpPr>
          <p:cNvPr id="4" name="スライド番号プレースホルダー 3"/>
          <p:cNvSpPr>
            <a:spLocks noGrp="1"/>
          </p:cNvSpPr>
          <p:nvPr>
            <p:ph type="sldNum" sz="quarter" idx="12"/>
          </p:nvPr>
        </p:nvSpPr>
        <p:spPr/>
        <p:txBody>
          <a:bodyPr/>
          <a:lstStyle/>
          <a:p>
            <a:fld id="{673F65B0-C8AE-4183-9623-5699D39311B4}" type="slidenum">
              <a:rPr kumimoji="1" lang="ja-JP" altLang="en-US" smtClean="0"/>
              <a:t>9</a:t>
            </a:fld>
            <a:endParaRPr kumimoji="1" lang="ja-JP" altLang="en-US"/>
          </a:p>
        </p:txBody>
      </p:sp>
      <p:sp>
        <p:nvSpPr>
          <p:cNvPr id="5" name="角丸四角形吹き出し 4"/>
          <p:cNvSpPr/>
          <p:nvPr/>
        </p:nvSpPr>
        <p:spPr>
          <a:xfrm>
            <a:off x="6910773" y="1919714"/>
            <a:ext cx="2499927" cy="451794"/>
          </a:xfrm>
          <a:prstGeom prst="wedgeRoundRectCallout">
            <a:avLst>
              <a:gd name="adj1" fmla="val -79467"/>
              <a:gd name="adj2" fmla="val 5361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38" b="1" dirty="0"/>
              <a:t>石油化学業界の企業ヒアリングに基づく資金ニーズモデルの検討</a:t>
            </a:r>
          </a:p>
        </p:txBody>
      </p:sp>
      <p:sp>
        <p:nvSpPr>
          <p:cNvPr id="6" name="角丸四角形吹き出し 5"/>
          <p:cNvSpPr/>
          <p:nvPr/>
        </p:nvSpPr>
        <p:spPr>
          <a:xfrm>
            <a:off x="6522252" y="4514232"/>
            <a:ext cx="2469807" cy="550067"/>
          </a:xfrm>
          <a:prstGeom prst="wedgeRoundRectCallout">
            <a:avLst>
              <a:gd name="adj1" fmla="val -117174"/>
              <a:gd name="adj2" fmla="val 5337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38" b="1" dirty="0"/>
              <a:t>通関データの運送費請求事務への活用をモデル化</a:t>
            </a:r>
            <a:endParaRPr kumimoji="1" lang="en-US" altLang="ja-JP" sz="1138" b="1" dirty="0"/>
          </a:p>
          <a:p>
            <a:pPr algn="ctr"/>
            <a:r>
              <a:rPr lang="ja-JP" altLang="en-US" sz="1138" b="1" dirty="0"/>
              <a:t>（</a:t>
            </a:r>
            <a:r>
              <a:rPr lang="en-US" altLang="ja-JP" sz="1138" b="1" dirty="0"/>
              <a:t>e</a:t>
            </a:r>
            <a:r>
              <a:rPr lang="ja-JP" altLang="en-US" sz="1138" b="1" dirty="0"/>
              <a:t>ビリングセンター）</a:t>
            </a:r>
            <a:endParaRPr kumimoji="1" lang="ja-JP" altLang="en-US" sz="1138" b="1" dirty="0"/>
          </a:p>
        </p:txBody>
      </p:sp>
    </p:spTree>
    <p:extLst>
      <p:ext uri="{BB962C8B-B14F-4D97-AF65-F5344CB8AC3E}">
        <p14:creationId xmlns:p14="http://schemas.microsoft.com/office/powerpoint/2010/main" val="19423875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4FC2E6FF1855434088B68BE7E4BF92C8" ma:contentTypeVersion="1" ma:contentTypeDescription="新しいドキュメントを作成します。" ma:contentTypeScope="" ma:versionID="4764a21ce78d34ae04e38165ff819b80">
  <xsd:schema xmlns:xsd="http://www.w3.org/2001/XMLSchema" xmlns:p="http://schemas.microsoft.com/office/2006/metadata/properties" xmlns:ns1="http://schemas.microsoft.com/sharepoint/v3" targetNamespace="http://schemas.microsoft.com/office/2006/metadata/properties" ma:root="true" ma:fieldsID="7d1c2e0e9fc5510939f084b7c2c9f942"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スケジュールの開始日" ma:description="" ma:hidden="true" ma:internalName="PublishingStartDate">
      <xsd:simpleType>
        <xsd:restriction base="dms:Unknown"/>
      </xsd:simpleType>
    </xsd:element>
    <xsd:element name="PublishingExpirationDate" ma:index="9" nillable="true" ma:displayName="スケジュールの終了日"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ma:readOnly="true"/>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9ADCE0C-8D94-4DC0-B73E-C54CAC0EE269}">
  <ds:schemaRefs>
    <ds:schemaRef ds:uri="http://schemas.microsoft.com/sharepoint/v3/contenttype/forms"/>
  </ds:schemaRefs>
</ds:datastoreItem>
</file>

<file path=customXml/itemProps2.xml><?xml version="1.0" encoding="utf-8"?>
<ds:datastoreItem xmlns:ds="http://schemas.openxmlformats.org/officeDocument/2006/customXml" ds:itemID="{82FDFA9D-03D4-4C5B-834F-5183F8FDB7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A66D6C9-93DC-4E8A-885F-3ACB80626104}">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sharepoint/v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プレゼンテーションテンプレート01</Template>
  <TotalTime>3905</TotalTime>
  <Words>1613</Words>
  <Application>Microsoft Office PowerPoint</Application>
  <PresentationFormat>A4 210 x 297 mm</PresentationFormat>
  <Paragraphs>219</Paragraphs>
  <Slides>13</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13</vt:i4>
      </vt:variant>
    </vt:vector>
  </HeadingPairs>
  <TitlesOfParts>
    <vt:vector size="22" baseType="lpstr">
      <vt:lpstr>HGP創英角ｺﾞｼｯｸUB</vt:lpstr>
      <vt:lpstr>HGS創英角ｺﾞｼｯｸUB</vt:lpstr>
      <vt:lpstr>Meiryo UI</vt:lpstr>
      <vt:lpstr>ＭＳ Ｐゴシック</vt:lpstr>
      <vt:lpstr>ＭＳ 明朝</vt:lpstr>
      <vt:lpstr>Arial</vt:lpstr>
      <vt:lpstr>Calibri</vt:lpstr>
      <vt:lpstr>Wingdings</vt:lpstr>
      <vt:lpstr>Office テーマ</vt:lpstr>
      <vt:lpstr>PowerPoint プレゼンテーション</vt:lpstr>
      <vt:lpstr>PowerPoint プレゼンテーション</vt:lpstr>
      <vt:lpstr>１．ファイナンスサービスの検証</vt:lpstr>
      <vt:lpstr>活動結果</vt:lpstr>
      <vt:lpstr>セミナ等の広報活動（１） </vt:lpstr>
      <vt:lpstr>セミナ等の広報活動（２）</vt:lpstr>
      <vt:lpstr>　　　　　　　並行導入メリットの明確化（１） 【仮説】　変換ASPへの接続における企業側の課題と解消方法（案）</vt:lpstr>
      <vt:lpstr>並行導入メリットの明確化（２）</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タイトルを１～２行で入力 （長文の場合はフォントサイズを縮小）</dc:title>
  <dc:creator>安原 健司</dc:creator>
  <cp:lastModifiedBy>菅又久直</cp:lastModifiedBy>
  <cp:revision>241</cp:revision>
  <cp:lastPrinted>2016-03-16T00:02:55Z</cp:lastPrinted>
  <dcterms:created xsi:type="dcterms:W3CDTF">2015-10-15T12:21:30Z</dcterms:created>
  <dcterms:modified xsi:type="dcterms:W3CDTF">2016-07-22T05:03:38Z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0x0101004FC2E6FF1855434088B68BE7E4BF92C8</vt:lpwstr>
  </property>
</Properties>
</file>